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7" r:id="rId5"/>
    <p:sldId id="260" r:id="rId6"/>
    <p:sldId id="262" r:id="rId7"/>
    <p:sldId id="263" r:id="rId8"/>
    <p:sldId id="265" r:id="rId9"/>
    <p:sldId id="266" r:id="rId10"/>
    <p:sldId id="269" r:id="rId11"/>
    <p:sldId id="271" r:id="rId12"/>
    <p:sldId id="268" r:id="rId13"/>
  </p:sldIdLst>
  <p:sldSz cx="12192000" cy="6858000"/>
  <p:notesSz cx="6888163" cy="10018713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35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B28074D-6813-44D6-A886-11E6FAF1A58B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19FC1B97-265C-4418-9DFD-30153A34109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7765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C1B97-265C-4418-9DFD-30153A34109D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48969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B1F5D3-5AC5-0D9F-66AF-F1D361AD7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>
            <a:extLst>
              <a:ext uri="{FF2B5EF4-FFF2-40B4-BE49-F238E27FC236}">
                <a16:creationId xmlns:a16="http://schemas.microsoft.com/office/drawing/2014/main" id="{8F829884-FD11-50CC-544E-19795C3ED9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>
            <a:extLst>
              <a:ext uri="{FF2B5EF4-FFF2-40B4-BE49-F238E27FC236}">
                <a16:creationId xmlns:a16="http://schemas.microsoft.com/office/drawing/2014/main" id="{936988E6-E08E-40F1-3551-008CBE067B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C5B2A2E1-7D5B-685B-D9D1-47C305D30F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C1B97-265C-4418-9DFD-30153A34109D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81745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8CDFF-0845-9CAF-8D84-6D5DAA9CE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>
            <a:extLst>
              <a:ext uri="{FF2B5EF4-FFF2-40B4-BE49-F238E27FC236}">
                <a16:creationId xmlns:a16="http://schemas.microsoft.com/office/drawing/2014/main" id="{BBFDC21D-C501-98E7-7B5B-A6EA35CB0A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>
            <a:extLst>
              <a:ext uri="{FF2B5EF4-FFF2-40B4-BE49-F238E27FC236}">
                <a16:creationId xmlns:a16="http://schemas.microsoft.com/office/drawing/2014/main" id="{09C9811E-39C0-A475-E72E-90EF5F3E2F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09AD73E5-2365-9F71-1F89-845BE8A7AD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C1B97-265C-4418-9DFD-30153A34109D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417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E7C92E5-0157-AF75-1A09-BFF375FBF3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3A4B7175-CF77-301E-35BD-C334E2730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CFB79295-2458-2B9C-5076-D3A5D14AB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0B3BB66-C50A-85F3-4A99-80BD9448E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CFA6D4B-D1BC-DBA7-0F14-97E424403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760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C78C36C-204B-4249-92E0-C9C5A2B3D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D1768886-A2B1-A284-BAE9-74C4E461A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B688E3AB-C9BC-90F0-EB35-07690103F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3598065-D8CC-127F-10E5-597386075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C4DB5C1-9739-7BD9-DB8B-8FDE0108F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330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40DE09BC-3750-5A6B-DFD1-2E60AFC856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5B1B4097-2084-1EBA-A0F3-00D3E6776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FABC336-341C-8507-077A-5DEF2EB2C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C67C3FF-C669-1FBE-C6DB-AF6E8C571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755E8F-8010-53B3-C8A2-E9713453F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0689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8BA6CE1-8656-DDE3-F913-413B84E8A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1716F20-653C-4DB2-51E1-A9F44C508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BE26993-5151-318F-F00C-552DDF605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D87F52A-57A4-A50F-1406-0E791A4AB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8442790-434D-B926-2EA5-34AC9AA0B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34594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4826CEF-6BB5-BA69-0F08-719DFBC86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7716E6-35B3-C17C-3068-78ABC7D24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CE320DED-580C-4ADE-DF93-5B42102CB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58557F4-DEDD-BC05-03EC-3A9C8D420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A00451A-1259-C999-5AD3-26519E386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941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0A8A98B-D181-58ED-6422-CD236788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9867CB1-E3D5-5FE9-4CBF-63155148E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5E7C2129-9C36-2E83-36DA-B049D8C097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4AB7497-BE3D-5354-7E90-455C7482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3BA95AC2-4F82-91DF-2557-A03F71D3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22078F7C-BC48-EEA8-68F4-A9569CDA1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73023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8F1EECE-4EA7-6E2F-3F3C-C2CC6139B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ED3362AE-4F90-F8A7-4F8D-E119F6A2A6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AFC8F36-03C1-81B7-E5EE-CB586C4FF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6BBC10D-5C42-B78C-E18F-28057A56E2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D0B05540-7BAE-2DBF-6BDC-19DF471596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C73EBAF0-9D61-589B-CD3D-71469E563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F0E23B33-DEE1-302E-515D-E66E5671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80D6ABE-6E0E-536B-703B-C58992969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6367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12F336-0359-ABC5-8683-DE4D1842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6C306C86-F056-6D77-99FB-0E2A98BE5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9FFD109A-DAA7-8498-9BC6-D931C0696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EE8FE6-0EBC-5DB3-2185-AB7A163F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7249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F4D3F2B-50ED-5FED-5676-BBDF2FA0F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282232D7-1C73-A07C-92D1-518D8E567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D76B02D-0B70-564A-1680-AEC6A8BDA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368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5735A8-5968-70A0-189F-B0E853FFA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CBFAB59-550F-BB96-C7F6-4F9EC108E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D5DB96FE-7AE0-AAE1-8156-3639442E1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00DE52FE-B82C-57E5-4436-CDFEEBBC6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04DF571-41A9-8DA0-B78C-6831D3E1F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2C63460E-9DA9-5447-20CD-DA1864BA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1967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67E3C3C-42B0-4146-C3C5-E9A2DCB2D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A1640412-00AE-04F0-EF9C-01FCD0C3B9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07DB5595-88B0-3EAD-EC27-D2CE65E5B5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E80943FE-A2C0-773C-B8B3-4987AB00B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5CE1891-FAFD-EA4E-574D-23631A467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15C7035E-6973-01AD-BB43-5FB209CE4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282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EF2B7B22-0976-B969-231D-81255A2DB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07BD16C-D676-BD5D-3F49-B16DA0B5F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A2121AF-5EE6-65D4-4DC1-37A3ACE2DD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55D47F-7B43-4344-8293-7D2FE5241983}" type="datetimeFigureOut">
              <a:rPr lang="hr-HR" smtClean="0"/>
              <a:t>26.4.2026.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F8CE586-F8E9-B9F8-1639-F405C811C7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F1B0CE7-230D-70AA-85DD-DB9EE2BD0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2BF229-FB13-4A32-A882-413B11E6718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32608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hyperlink" Target="https://kckzz.hr/index.php/hr/svi-javni-pozivi-i-natjecaji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C21524C6-EFE7-F557-05D6-8487FFD62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35364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2136B00C-A837-F9E3-CEA5-EDD5247B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6"/>
            <a:ext cx="6918706" cy="3283713"/>
          </a:xfrm>
        </p:spPr>
        <p:txBody>
          <a:bodyPr anchor="b">
            <a:normAutofit/>
          </a:bodyPr>
          <a:lstStyle/>
          <a:p>
            <a:r>
              <a:rPr lang="hr-HR" sz="3000" kern="0" dirty="0">
                <a:latin typeface="Playfair Display"/>
                <a:ea typeface="Playfair Display"/>
                <a:cs typeface="Playfair Display"/>
                <a:sym typeface="Playfair Display"/>
              </a:rPr>
              <a:t>Potpore male vrijednosti u poljoprivredi na području Koprivničko-križevačke županije u 2026. godini</a:t>
            </a:r>
            <a:endParaRPr lang="hr-HR" sz="3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E2EE027-B7F2-B3B0-3DFA-0EBCC29CB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3" y="4724400"/>
            <a:ext cx="4387173" cy="1600200"/>
          </a:xfrm>
        </p:spPr>
        <p:txBody>
          <a:bodyPr anchor="t"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600"/>
              </a:spcAft>
              <a:buClr>
                <a:srgbClr val="6F655D"/>
              </a:buClr>
              <a:buSzPts val="1750"/>
              <a:buNone/>
            </a:pPr>
            <a:r>
              <a:rPr lang="hr-HR" sz="1800" b="1" dirty="0">
                <a:latin typeface="Public Sans"/>
                <a:ea typeface="Public Sans"/>
                <a:cs typeface="Public Sans"/>
                <a:sym typeface="Public Sans"/>
              </a:rPr>
              <a:t>KOPRIVNIČKO-KRIŽEVAČKA ŽUPANIJA</a:t>
            </a:r>
          </a:p>
          <a:p>
            <a:pPr marL="0" lvl="0" indent="0">
              <a:spcBef>
                <a:spcPts val="0"/>
              </a:spcBef>
              <a:spcAft>
                <a:spcPts val="600"/>
              </a:spcAft>
              <a:buClr>
                <a:srgbClr val="6F655D"/>
              </a:buClr>
              <a:buSzPts val="1750"/>
              <a:buNone/>
            </a:pPr>
            <a:r>
              <a:rPr lang="hr-HR" sz="1800" dirty="0">
                <a:latin typeface="Public Sans"/>
                <a:ea typeface="Public Sans"/>
                <a:cs typeface="Public Sans"/>
                <a:sym typeface="Public Sans"/>
              </a:rPr>
              <a:t>Upravni odjel za poljoprivredu, vodno gospodarstvo, zaštitu okoliša i zaštitu prirode</a:t>
            </a:r>
          </a:p>
          <a:p>
            <a:pPr marL="0" lvl="0" indent="0">
              <a:spcBef>
                <a:spcPts val="0"/>
              </a:spcBef>
              <a:spcAft>
                <a:spcPts val="600"/>
              </a:spcAft>
              <a:buClr>
                <a:srgbClr val="6F655D"/>
              </a:buClr>
              <a:buSzPts val="1750"/>
              <a:buNone/>
            </a:pPr>
            <a:endParaRPr lang="hr-HR" sz="1800" dirty="0">
              <a:latin typeface="Public Sans"/>
              <a:ea typeface="Public Sans"/>
              <a:cs typeface="Public Sans"/>
              <a:sym typeface="Public Sans"/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Clr>
                <a:srgbClr val="6F655D"/>
              </a:buClr>
              <a:buSzPts val="1750"/>
              <a:buNone/>
            </a:pPr>
            <a:r>
              <a:rPr lang="hr-HR" sz="1800" dirty="0">
                <a:latin typeface="Public Sans"/>
                <a:ea typeface="Public Sans"/>
                <a:cs typeface="Public Sans"/>
                <a:sym typeface="Public Sans"/>
              </a:rPr>
              <a:t>Koprivnica, 27. travnja 2026. 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7300AF6A-1170-1EC5-8D3E-44123EAC0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96" y="181633"/>
            <a:ext cx="921877" cy="103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68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781D5D9F-22DD-AA4E-F5E7-6CBE74A25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6" r="10152"/>
          <a:stretch>
            <a:fillRect/>
          </a:stretch>
        </p:blipFill>
        <p:spPr>
          <a:xfrm>
            <a:off x="0" y="0"/>
            <a:ext cx="9669642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8574E87-818A-E0E7-25BA-123E3E95B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4865" y="465590"/>
            <a:ext cx="4924085" cy="60023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2000" dirty="0">
              <a:latin typeface="+mj-lt"/>
            </a:endParaRPr>
          </a:p>
          <a:p>
            <a:r>
              <a:rPr lang="hr-HR" sz="2000" dirty="0">
                <a:latin typeface="+mj-lt"/>
              </a:rPr>
              <a:t>Planirana sredstva KKŽ za razvoj poljoprivrede u 2026. iznose </a:t>
            </a:r>
            <a:r>
              <a:rPr lang="hr-HR" sz="2000" b="1" dirty="0">
                <a:latin typeface="+mj-lt"/>
              </a:rPr>
              <a:t>931.700,00 EUR</a:t>
            </a:r>
            <a:r>
              <a:rPr lang="hr-HR" sz="2000" dirty="0">
                <a:latin typeface="+mj-lt"/>
              </a:rPr>
              <a:t>, od čega je </a:t>
            </a:r>
            <a:r>
              <a:rPr lang="hr-HR" sz="2000" b="1" dirty="0">
                <a:latin typeface="+mj-lt"/>
              </a:rPr>
              <a:t>600.000,00 EUR </a:t>
            </a:r>
            <a:r>
              <a:rPr lang="hr-HR" sz="2000" dirty="0">
                <a:latin typeface="+mj-lt"/>
              </a:rPr>
              <a:t>namijenjeno za potpore male vrijednosti u poljoprivredi</a:t>
            </a:r>
          </a:p>
          <a:p>
            <a:pPr marL="0" indent="0">
              <a:buNone/>
            </a:pPr>
            <a:endParaRPr lang="hr-HR" sz="2000" dirty="0">
              <a:latin typeface="+mj-lt"/>
            </a:endParaRPr>
          </a:p>
          <a:p>
            <a:r>
              <a:rPr lang="hr-HR" sz="2000" dirty="0">
                <a:latin typeface="+mj-lt"/>
              </a:rPr>
              <a:t>Maksimalni iznos po podnositelju je </a:t>
            </a:r>
            <a:r>
              <a:rPr lang="hr-HR" sz="2000" b="1" dirty="0">
                <a:latin typeface="+mj-lt"/>
              </a:rPr>
              <a:t>5.000,00 EUR</a:t>
            </a:r>
          </a:p>
          <a:p>
            <a:pPr marL="0" indent="0">
              <a:buNone/>
            </a:pPr>
            <a:endParaRPr lang="hr-HR" sz="2000" b="1" dirty="0">
              <a:latin typeface="+mj-lt"/>
            </a:endParaRPr>
          </a:p>
          <a:p>
            <a:r>
              <a:rPr lang="hr-HR" sz="2000" kern="0" dirty="0">
                <a:latin typeface="+mj-lt"/>
                <a:ea typeface="Public Sans"/>
                <a:cs typeface="Public Sans"/>
                <a:sym typeface="Public Sans"/>
              </a:rPr>
              <a:t>Korisnici potpore male vrijednosti su poljoprivrednici upisani u Upisnik poljoprivrednika ili </a:t>
            </a:r>
            <a:r>
              <a:rPr lang="hr-HR" sz="2000" kern="0">
                <a:latin typeface="+mj-lt"/>
                <a:ea typeface="Public Sans"/>
                <a:cs typeface="Public Sans"/>
                <a:sym typeface="Public Sans"/>
              </a:rPr>
              <a:t>Upisnik OPG-a</a:t>
            </a:r>
            <a:endParaRPr lang="hr-HR" sz="2000" kern="0" dirty="0">
              <a:latin typeface="+mj-lt"/>
              <a:ea typeface="Public Sans"/>
              <a:cs typeface="Public Sans"/>
              <a:sym typeface="Public Sans"/>
            </a:endParaRPr>
          </a:p>
          <a:p>
            <a:pPr marL="0" indent="0">
              <a:buNone/>
            </a:pPr>
            <a:endParaRPr lang="hr-HR" sz="2000" kern="0" dirty="0">
              <a:latin typeface="+mj-lt"/>
              <a:ea typeface="Public Sans"/>
              <a:cs typeface="Public Sans"/>
              <a:sym typeface="Public Sans"/>
            </a:endParaRPr>
          </a:p>
          <a:p>
            <a:r>
              <a:rPr lang="hr-HR" sz="2000" kern="0" dirty="0">
                <a:latin typeface="+mj-lt"/>
                <a:ea typeface="Public Sans"/>
                <a:cs typeface="Public Sans"/>
                <a:sym typeface="Public Sans"/>
              </a:rPr>
              <a:t>Sjedište gospodarstva i proizvodni kapaciteti moraju biti u Koprivničko-križevačkoj županiji</a:t>
            </a:r>
          </a:p>
          <a:p>
            <a:endParaRPr lang="hr-HR" sz="2000" dirty="0">
              <a:latin typeface="+mj-lt"/>
            </a:endParaRPr>
          </a:p>
          <a:p>
            <a:pPr marL="0" indent="0">
              <a:buNone/>
            </a:pPr>
            <a:endParaRPr lang="hr-HR" sz="2000" dirty="0"/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D208F186-A920-91A1-EFD9-961FAAE3C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123" y="5821342"/>
            <a:ext cx="921877" cy="103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70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E098D7-6461-A8A7-2BBC-A6FF0BB3D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CDF5244-0AE1-C4BA-581B-1B96A6B79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2D128573-8D3E-67EB-FCBD-D00828277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br>
              <a:rPr lang="hr-HR" sz="2800" dirty="0"/>
            </a:br>
            <a:br>
              <a:rPr lang="hr-HR" sz="2800" dirty="0"/>
            </a:br>
            <a:br>
              <a:rPr lang="hr-HR" sz="2800" dirty="0"/>
            </a:br>
            <a:r>
              <a:rPr lang="hr-HR" sz="2800" dirty="0"/>
              <a:t>ROK PRIJAVE:</a:t>
            </a:r>
            <a:br>
              <a:rPr lang="hr-HR" sz="2800" dirty="0"/>
            </a:br>
            <a:r>
              <a:rPr lang="hr-HR" sz="2400" dirty="0"/>
              <a:t>od 27. travnja do 27. svibnja 2026.</a:t>
            </a:r>
            <a:br>
              <a:rPr lang="hr-HR" sz="3800" dirty="0"/>
            </a:br>
            <a:endParaRPr lang="hr-HR" sz="3800" dirty="0"/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5A3664EF-3300-EE0E-43DF-0963D1475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sX0" fmla="*/ 0 w 4480560"/>
              <a:gd name="csY0" fmla="*/ 0 h 18288"/>
              <a:gd name="csX1" fmla="*/ 595274 w 4480560"/>
              <a:gd name="csY1" fmla="*/ 0 h 18288"/>
              <a:gd name="csX2" fmla="*/ 1100938 w 4480560"/>
              <a:gd name="csY2" fmla="*/ 0 h 18288"/>
              <a:gd name="csX3" fmla="*/ 1651406 w 4480560"/>
              <a:gd name="csY3" fmla="*/ 0 h 18288"/>
              <a:gd name="csX4" fmla="*/ 2336292 w 4480560"/>
              <a:gd name="csY4" fmla="*/ 0 h 18288"/>
              <a:gd name="csX5" fmla="*/ 2931566 w 4480560"/>
              <a:gd name="csY5" fmla="*/ 0 h 18288"/>
              <a:gd name="csX6" fmla="*/ 3482035 w 4480560"/>
              <a:gd name="csY6" fmla="*/ 0 h 18288"/>
              <a:gd name="csX7" fmla="*/ 4480560 w 4480560"/>
              <a:gd name="csY7" fmla="*/ 0 h 18288"/>
              <a:gd name="csX8" fmla="*/ 4480560 w 4480560"/>
              <a:gd name="csY8" fmla="*/ 18288 h 18288"/>
              <a:gd name="csX9" fmla="*/ 3840480 w 4480560"/>
              <a:gd name="csY9" fmla="*/ 18288 h 18288"/>
              <a:gd name="csX10" fmla="*/ 3290011 w 4480560"/>
              <a:gd name="csY10" fmla="*/ 18288 h 18288"/>
              <a:gd name="csX11" fmla="*/ 2560320 w 4480560"/>
              <a:gd name="csY11" fmla="*/ 18288 h 18288"/>
              <a:gd name="csX12" fmla="*/ 1965046 w 4480560"/>
              <a:gd name="csY12" fmla="*/ 18288 h 18288"/>
              <a:gd name="csX13" fmla="*/ 1459382 w 4480560"/>
              <a:gd name="csY13" fmla="*/ 18288 h 18288"/>
              <a:gd name="csX14" fmla="*/ 774497 w 4480560"/>
              <a:gd name="csY14" fmla="*/ 18288 h 18288"/>
              <a:gd name="csX15" fmla="*/ 0 w 4480560"/>
              <a:gd name="csY15" fmla="*/ 18288 h 18288"/>
              <a:gd name="csX16" fmla="*/ 0 w 4480560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58E57F9-A9E8-7FDF-312C-894CCBB85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0"/>
            <a:ext cx="6791262" cy="6051909"/>
          </a:xfrm>
        </p:spPr>
        <p:txBody>
          <a:bodyPr anchor="ctr">
            <a:normAutofit/>
          </a:bodyPr>
          <a:lstStyle/>
          <a:p>
            <a:pPr marL="0" lvl="0" indent="0">
              <a:buNone/>
            </a:pPr>
            <a:endParaRPr lang="hr-HR" sz="2000" b="1" dirty="0"/>
          </a:p>
          <a:p>
            <a:pPr marL="0" lvl="0" indent="0">
              <a:buNone/>
            </a:pPr>
            <a:r>
              <a:rPr lang="hr-HR" sz="2000" dirty="0"/>
              <a:t>1. PMV za ulaganje u materijalnu imovinu na poljoprivrednom gospodarstvu (400.000 €)</a:t>
            </a:r>
            <a:endParaRPr lang="en-US" sz="2000" dirty="0"/>
          </a:p>
          <a:p>
            <a:pPr marL="0" lvl="0" indent="0">
              <a:buNone/>
            </a:pPr>
            <a:r>
              <a:rPr lang="hr-HR" sz="2000" dirty="0"/>
              <a:t>2. PMV za okrupnjavanje poljoprivrednog zemljišta (30.000 €)</a:t>
            </a:r>
            <a:endParaRPr lang="en-US" sz="2000" dirty="0"/>
          </a:p>
          <a:p>
            <a:pPr marL="0" lvl="0" indent="0">
              <a:buNone/>
            </a:pPr>
            <a:r>
              <a:rPr lang="hr-HR" sz="2000" dirty="0"/>
              <a:t>3. PMV za uzgoj i kupovinu uzgojno valjanih junica mliječnih pasmina (40.000 €) - </a:t>
            </a:r>
            <a:r>
              <a:rPr lang="hr-HR" sz="2000" b="1" dirty="0"/>
              <a:t>NOVA POTPORA</a:t>
            </a:r>
            <a:endParaRPr lang="en-US" sz="2000" b="1" dirty="0"/>
          </a:p>
          <a:p>
            <a:pPr marL="0" indent="0">
              <a:buNone/>
            </a:pPr>
            <a:endParaRPr lang="hr-HR" sz="2000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9D189DC-5652-05A5-C671-AB6EDB95F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1215" y="5814595"/>
            <a:ext cx="907737" cy="1020758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139A456A-956E-AFC6-0225-6AE2C91F53AC}"/>
              </a:ext>
            </a:extLst>
          </p:cNvPr>
          <p:cNvSpPr txBox="1"/>
          <p:nvPr/>
        </p:nvSpPr>
        <p:spPr>
          <a:xfrm>
            <a:off x="5126418" y="875905"/>
            <a:ext cx="66343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>
                <a:latin typeface="+mj-lt"/>
              </a:rPr>
              <a:t>Potpore male vrijednosti u poljoprivredi u 2026. godini</a:t>
            </a:r>
          </a:p>
        </p:txBody>
      </p:sp>
    </p:spTree>
    <p:extLst>
      <p:ext uri="{BB962C8B-B14F-4D97-AF65-F5344CB8AC3E}">
        <p14:creationId xmlns:p14="http://schemas.microsoft.com/office/powerpoint/2010/main" val="2728675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3F9C27-69B5-239A-92C7-A7428FDB8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BE174AD8-DC8D-B9A9-C4A3-B64AB82794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D2E1BDD0-CCF2-3FFD-B075-3E7AEF1B6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208" y="548640"/>
            <a:ext cx="4322762" cy="5431536"/>
          </a:xfrm>
        </p:spPr>
        <p:txBody>
          <a:bodyPr>
            <a:normAutofit/>
          </a:bodyPr>
          <a:lstStyle/>
          <a:p>
            <a:br>
              <a:rPr lang="hr-HR" sz="2800" dirty="0"/>
            </a:br>
            <a:br>
              <a:rPr lang="hr-HR" sz="2800" dirty="0"/>
            </a:br>
            <a:br>
              <a:rPr lang="hr-HR" sz="2800" dirty="0"/>
            </a:br>
            <a:br>
              <a:rPr lang="hr-HR" sz="2800" dirty="0"/>
            </a:br>
            <a:br>
              <a:rPr lang="hr-HR" sz="2800" dirty="0"/>
            </a:br>
            <a:r>
              <a:rPr lang="hr-HR" sz="2800" dirty="0"/>
              <a:t>ROK PRIJAVE:</a:t>
            </a:r>
            <a:br>
              <a:rPr lang="hr-HR" sz="3800" dirty="0"/>
            </a:br>
            <a:r>
              <a:rPr lang="hr-HR" sz="2400" dirty="0"/>
              <a:t>od 11. svibnja do 30. studenog 2026. ili utroška sredstava </a:t>
            </a:r>
            <a:br>
              <a:rPr lang="hr-HR" sz="3800" dirty="0"/>
            </a:br>
            <a:br>
              <a:rPr lang="hr-HR" sz="3800" dirty="0"/>
            </a:br>
            <a:endParaRPr lang="hr-HR" sz="3800" dirty="0"/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BB12E743-0A8A-024E-6F9E-7EBEF74AFE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sX0" fmla="*/ 0 w 4480560"/>
              <a:gd name="csY0" fmla="*/ 0 h 18288"/>
              <a:gd name="csX1" fmla="*/ 595274 w 4480560"/>
              <a:gd name="csY1" fmla="*/ 0 h 18288"/>
              <a:gd name="csX2" fmla="*/ 1100938 w 4480560"/>
              <a:gd name="csY2" fmla="*/ 0 h 18288"/>
              <a:gd name="csX3" fmla="*/ 1651406 w 4480560"/>
              <a:gd name="csY3" fmla="*/ 0 h 18288"/>
              <a:gd name="csX4" fmla="*/ 2336292 w 4480560"/>
              <a:gd name="csY4" fmla="*/ 0 h 18288"/>
              <a:gd name="csX5" fmla="*/ 2931566 w 4480560"/>
              <a:gd name="csY5" fmla="*/ 0 h 18288"/>
              <a:gd name="csX6" fmla="*/ 3482035 w 4480560"/>
              <a:gd name="csY6" fmla="*/ 0 h 18288"/>
              <a:gd name="csX7" fmla="*/ 4480560 w 4480560"/>
              <a:gd name="csY7" fmla="*/ 0 h 18288"/>
              <a:gd name="csX8" fmla="*/ 4480560 w 4480560"/>
              <a:gd name="csY8" fmla="*/ 18288 h 18288"/>
              <a:gd name="csX9" fmla="*/ 3840480 w 4480560"/>
              <a:gd name="csY9" fmla="*/ 18288 h 18288"/>
              <a:gd name="csX10" fmla="*/ 3290011 w 4480560"/>
              <a:gd name="csY10" fmla="*/ 18288 h 18288"/>
              <a:gd name="csX11" fmla="*/ 2560320 w 4480560"/>
              <a:gd name="csY11" fmla="*/ 18288 h 18288"/>
              <a:gd name="csX12" fmla="*/ 1965046 w 4480560"/>
              <a:gd name="csY12" fmla="*/ 18288 h 18288"/>
              <a:gd name="csX13" fmla="*/ 1459382 w 4480560"/>
              <a:gd name="csY13" fmla="*/ 18288 h 18288"/>
              <a:gd name="csX14" fmla="*/ 774497 w 4480560"/>
              <a:gd name="csY14" fmla="*/ 18288 h 18288"/>
              <a:gd name="csX15" fmla="*/ 0 w 4480560"/>
              <a:gd name="csY15" fmla="*/ 18288 h 18288"/>
              <a:gd name="csX16" fmla="*/ 0 w 4480560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96A93DB-A478-D83B-95F2-A74E222E0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4456" y="552091"/>
            <a:ext cx="6867096" cy="5970350"/>
          </a:xfrm>
        </p:spPr>
        <p:txBody>
          <a:bodyPr anchor="ctr">
            <a:normAutofit/>
          </a:bodyPr>
          <a:lstStyle/>
          <a:p>
            <a:pPr marL="0" lvl="0" indent="0">
              <a:buNone/>
            </a:pPr>
            <a:endParaRPr lang="hr-HR" sz="2000" dirty="0"/>
          </a:p>
          <a:p>
            <a:pPr marL="0" lvl="0" indent="0">
              <a:buNone/>
            </a:pPr>
            <a:endParaRPr lang="hr-HR" sz="2000" dirty="0"/>
          </a:p>
          <a:p>
            <a:pPr marL="0" lvl="0" indent="0">
              <a:buNone/>
            </a:pPr>
            <a:r>
              <a:rPr lang="hr-HR" sz="2000" dirty="0"/>
              <a:t>4. PMV za višegodišnje nasade (25.000 €)</a:t>
            </a:r>
            <a:endParaRPr lang="en-US" sz="2000" dirty="0"/>
          </a:p>
          <a:p>
            <a:pPr marL="0" lvl="0" indent="0">
              <a:buNone/>
            </a:pPr>
            <a:r>
              <a:rPr lang="hr-HR" sz="2000" dirty="0"/>
              <a:t>5. PMV za poljoprivrednu proizvodnju u sustavu kratkih lanaca opskrbe  (40.000 €) - </a:t>
            </a:r>
            <a:r>
              <a:rPr lang="hr-HR" sz="2000" b="1" dirty="0"/>
              <a:t>NOVA POTPORA </a:t>
            </a:r>
            <a:endParaRPr lang="en-US" sz="2000" b="1" dirty="0"/>
          </a:p>
          <a:p>
            <a:pPr marL="0" lvl="0" indent="0">
              <a:buNone/>
            </a:pPr>
            <a:r>
              <a:rPr lang="hr-HR" sz="2000" dirty="0"/>
              <a:t>6. PMV za kontrolu i certifikaciju ekološke proizvodnje (22.000 €)</a:t>
            </a:r>
            <a:endParaRPr lang="en-US" sz="2000" dirty="0"/>
          </a:p>
          <a:p>
            <a:pPr marL="0" lvl="0" indent="0">
              <a:buNone/>
            </a:pPr>
            <a:r>
              <a:rPr lang="hr-HR" sz="2000" dirty="0"/>
              <a:t>7. PMV za pčelarsku proizvodnju (18.000 €)</a:t>
            </a:r>
            <a:endParaRPr lang="en-US" sz="2000" dirty="0"/>
          </a:p>
          <a:p>
            <a:pPr marL="0" lvl="0" indent="0">
              <a:buNone/>
            </a:pPr>
            <a:r>
              <a:rPr lang="hr-HR" sz="2000" dirty="0"/>
              <a:t>8. PMV - Sufinanciranje kamata za poljoprivrednu proizvodnju (5.000 €) – </a:t>
            </a:r>
            <a:r>
              <a:rPr lang="hr-HR" sz="2000" dirty="0">
                <a:solidFill>
                  <a:srgbClr val="FF0000"/>
                </a:solidFill>
              </a:rPr>
              <a:t>JAVNI POZIV OTVOREN!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hr-HR" sz="2000" dirty="0"/>
              <a:t>9. PMV u proizvodnji povrća za industrijsku preradu (20.000 €)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749CB30-38D6-6CA9-749C-E1E7668A1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4263" y="5837242"/>
            <a:ext cx="907737" cy="1020758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4F745F7D-EC7A-9173-BD31-8246D8FB56C5}"/>
              </a:ext>
            </a:extLst>
          </p:cNvPr>
          <p:cNvSpPr txBox="1"/>
          <p:nvPr/>
        </p:nvSpPr>
        <p:spPr>
          <a:xfrm>
            <a:off x="5166043" y="837614"/>
            <a:ext cx="66317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>
                <a:latin typeface="+mj-lt"/>
              </a:rPr>
              <a:t>Potpore male vrijednosti u poljoprivredi u 2026. godini</a:t>
            </a:r>
          </a:p>
        </p:txBody>
      </p:sp>
    </p:spTree>
    <p:extLst>
      <p:ext uri="{BB962C8B-B14F-4D97-AF65-F5344CB8AC3E}">
        <p14:creationId xmlns:p14="http://schemas.microsoft.com/office/powerpoint/2010/main" val="181654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78F07B83-CCD2-047F-9D9C-9BB5173C40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8"/>
          <a:stretch>
            <a:fillRect/>
          </a:stretch>
        </p:blipFill>
        <p:spPr>
          <a:xfrm>
            <a:off x="0" y="1"/>
            <a:ext cx="9593636" cy="685799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556E2A9A-DF90-174D-C869-DDAB05B4E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2034" y="264253"/>
            <a:ext cx="3872753" cy="1912690"/>
          </a:xfrm>
        </p:spPr>
        <p:txBody>
          <a:bodyPr>
            <a:normAutofit/>
          </a:bodyPr>
          <a:lstStyle/>
          <a:p>
            <a:r>
              <a:rPr lang="hr-HR" sz="3100" dirty="0"/>
              <a:t>1. PMV za ulaganje u materijalnu imovinu na poljoprivrednom gospodarstvu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466A1BA-4CAF-8629-D5DD-7C4B0C2E5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4094" y="2434201"/>
            <a:ext cx="3926541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600" b="1" dirty="0"/>
              <a:t>Cilj?</a:t>
            </a:r>
          </a:p>
          <a:p>
            <a:pPr marL="0" indent="0">
              <a:buNone/>
            </a:pPr>
            <a:r>
              <a:rPr lang="hr-HR" sz="1600" dirty="0"/>
              <a:t>- ulaganje u modernizaciju i povećanje konkurentnosti poljoprivrednih gospodarstava</a:t>
            </a:r>
          </a:p>
          <a:p>
            <a:pPr marL="0" indent="0">
              <a:buNone/>
            </a:pPr>
            <a:endParaRPr lang="hr-HR" sz="1600" dirty="0"/>
          </a:p>
          <a:p>
            <a:pPr marL="0" indent="0">
              <a:buNone/>
            </a:pPr>
            <a:r>
              <a:rPr lang="hr-HR" sz="1600" b="1" dirty="0"/>
              <a:t>Intenzitet potpore?</a:t>
            </a:r>
          </a:p>
          <a:p>
            <a:pPr marL="0" indent="0">
              <a:buNone/>
            </a:pPr>
            <a:r>
              <a:rPr lang="hr-HR" sz="1600" dirty="0"/>
              <a:t>- povrat do 30 % troškova, maksimalno do 5.000 EUR</a:t>
            </a:r>
          </a:p>
          <a:p>
            <a:endParaRPr lang="hr-HR" sz="1600" dirty="0"/>
          </a:p>
          <a:p>
            <a:pPr marL="0" indent="0">
              <a:buNone/>
            </a:pPr>
            <a:r>
              <a:rPr lang="hr-HR" sz="1600" b="1" dirty="0"/>
              <a:t>Što se financira?</a:t>
            </a:r>
          </a:p>
          <a:p>
            <a:pPr marL="0" indent="0">
              <a:buNone/>
            </a:pPr>
            <a:r>
              <a:rPr lang="hr-HR" sz="1600" dirty="0"/>
              <a:t>- nabava poljoprivredne mehanizacije ili opreme</a:t>
            </a:r>
          </a:p>
          <a:p>
            <a:endParaRPr lang="hr-HR" sz="1600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1197A222-CF39-D6E0-D97E-14322D79F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3617" y="5799444"/>
            <a:ext cx="90838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007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36745D-7ED8-4AC6-45F2-37D716E7A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711B5DE9-97CC-B81D-05B3-042C2B3426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2"/>
          <a:stretch>
            <a:fillRect/>
          </a:stretch>
        </p:blipFill>
        <p:spPr>
          <a:xfrm>
            <a:off x="2522358" y="-1"/>
            <a:ext cx="9669642" cy="685800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F1E3FAD4-C6B3-853A-DE29-7AAB4C1BB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824" y="71306"/>
            <a:ext cx="5311100" cy="1803633"/>
          </a:xfrm>
        </p:spPr>
        <p:txBody>
          <a:bodyPr>
            <a:normAutofit/>
          </a:bodyPr>
          <a:lstStyle/>
          <a:p>
            <a:r>
              <a:rPr lang="hr-HR" sz="2800" dirty="0"/>
              <a:t>2. PMV za okrupnjavanje poljoprivrednog  zemljišta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06FAC9F-54B2-1DEE-2AE8-A7953D899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776" y="1820412"/>
            <a:ext cx="4300167" cy="41231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600" b="1" dirty="0"/>
              <a:t>Cilj?</a:t>
            </a:r>
          </a:p>
          <a:p>
            <a:pPr marL="0" indent="0">
              <a:buNone/>
            </a:pPr>
            <a:r>
              <a:rPr lang="hr-HR" sz="1600" dirty="0"/>
              <a:t>- okrupnjavanje poljoprivrednog zemljišta radi smanjenja troškova agrotehničkih zahvata</a:t>
            </a:r>
          </a:p>
          <a:p>
            <a:pPr>
              <a:buFontTx/>
              <a:buChar char="-"/>
            </a:pPr>
            <a:endParaRPr lang="hr-HR" sz="1600" dirty="0"/>
          </a:p>
          <a:p>
            <a:pPr marL="0" indent="0">
              <a:buNone/>
            </a:pPr>
            <a:r>
              <a:rPr lang="hr-HR" sz="1600" b="1" dirty="0"/>
              <a:t>Intenzitet potpore?</a:t>
            </a:r>
          </a:p>
          <a:p>
            <a:pPr marL="0" indent="0">
              <a:buNone/>
            </a:pPr>
            <a:r>
              <a:rPr lang="hr-HR" sz="1600" dirty="0"/>
              <a:t>- povrat do 30 % troškova, maksimalno do 4.000 EUR</a:t>
            </a:r>
          </a:p>
          <a:p>
            <a:pPr marL="0" indent="0">
              <a:buNone/>
            </a:pPr>
            <a:endParaRPr lang="hr-HR" sz="1600" dirty="0"/>
          </a:p>
          <a:p>
            <a:pPr marL="0" indent="0">
              <a:buNone/>
            </a:pPr>
            <a:r>
              <a:rPr lang="hr-HR" sz="1600" b="1" dirty="0"/>
              <a:t>Što se financira?</a:t>
            </a:r>
          </a:p>
          <a:p>
            <a:pPr marL="0" indent="0">
              <a:buNone/>
            </a:pPr>
            <a:r>
              <a:rPr lang="hr-HR" sz="1600" dirty="0"/>
              <a:t>- kupnja poljoprivrednih površina koje graniče s površinama u vlasništvu podnositelja zahtjeva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7B38E57A-0FF0-1CD2-A926-43CC94A37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0568" y="5839881"/>
            <a:ext cx="90838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7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258099-0E0C-F290-BC2C-35906C921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0" name="Rectangle 9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Slika 14">
            <a:extLst>
              <a:ext uri="{FF2B5EF4-FFF2-40B4-BE49-F238E27FC236}">
                <a16:creationId xmlns:a16="http://schemas.microsoft.com/office/drawing/2014/main" id="{C84933E7-2A08-F312-A6A4-7A15276A03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1" r="15797"/>
          <a:stretch>
            <a:fillRect/>
          </a:stretch>
        </p:blipFill>
        <p:spPr>
          <a:xfrm>
            <a:off x="-3047" y="10"/>
            <a:ext cx="9669642" cy="6857990"/>
          </a:xfrm>
          <a:prstGeom prst="rect">
            <a:avLst/>
          </a:prstGeom>
        </p:spPr>
      </p:pic>
      <p:sp>
        <p:nvSpPr>
          <p:cNvPr id="102" name="Rectangle 10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54EA08BC-EA21-3D8C-83E3-69FD908E0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628" y="251670"/>
            <a:ext cx="3800211" cy="1874939"/>
          </a:xfrm>
        </p:spPr>
        <p:txBody>
          <a:bodyPr>
            <a:normAutofit/>
          </a:bodyPr>
          <a:lstStyle/>
          <a:p>
            <a:r>
              <a:rPr lang="hr-HR" sz="3100" dirty="0"/>
              <a:t>3. PMV za uzgoj i kupovinu uzgojno valjanih junica mliječnih pasmina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31E25D1-190A-2448-9B5E-C9EDD1A66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8628" y="2478946"/>
            <a:ext cx="3900879" cy="38337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600" b="1" dirty="0"/>
              <a:t>Cilj?</a:t>
            </a:r>
          </a:p>
          <a:p>
            <a:pPr marL="0" indent="0">
              <a:buNone/>
            </a:pPr>
            <a:r>
              <a:rPr lang="hr-HR" sz="1600" dirty="0"/>
              <a:t>- održavanje postojeće proizvodnje te povećanje proizvodnje mlijeka</a:t>
            </a:r>
          </a:p>
          <a:p>
            <a:pPr marL="0" indent="0">
              <a:buNone/>
            </a:pPr>
            <a:r>
              <a:rPr lang="hr-HR" sz="1600" b="1" dirty="0"/>
              <a:t>Intenzitet potpore?</a:t>
            </a:r>
          </a:p>
          <a:p>
            <a:pPr marL="0" indent="0">
              <a:buNone/>
            </a:pPr>
            <a:r>
              <a:rPr lang="hr-HR" sz="1600" dirty="0"/>
              <a:t>- za uzgoj do 500,00 EUR po grlu, a najviše 2.000,00 EUR po podnositelju</a:t>
            </a:r>
          </a:p>
          <a:p>
            <a:pPr marL="0" indent="0">
              <a:buNone/>
            </a:pPr>
            <a:r>
              <a:rPr lang="hr-HR" sz="1600" dirty="0"/>
              <a:t>- za kupnju do 1000,00 EUR po grlu, a najviše 2.000,00 EUR po podnositelju</a:t>
            </a:r>
          </a:p>
          <a:p>
            <a:pPr marL="0" indent="0">
              <a:buNone/>
            </a:pPr>
            <a:r>
              <a:rPr lang="hr-HR" sz="1600" b="1" dirty="0"/>
              <a:t>Što se financira?</a:t>
            </a:r>
          </a:p>
          <a:p>
            <a:pPr marL="0" indent="0">
              <a:buNone/>
            </a:pPr>
            <a:r>
              <a:rPr lang="hr-HR" sz="1600" dirty="0"/>
              <a:t>- uzgoj ili kupnja steonih junica na gospodarstvima koja se bave mliječnim govedarstvom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1D89D425-25B1-C841-73B7-C67561062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5399" y="5846354"/>
            <a:ext cx="856601" cy="96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88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75;p16">
            <a:extLst>
              <a:ext uri="{FF2B5EF4-FFF2-40B4-BE49-F238E27FC236}">
                <a16:creationId xmlns:a16="http://schemas.microsoft.com/office/drawing/2014/main" id="{A2DA6A6B-3D03-34D5-68CA-E8A0196081E0}"/>
              </a:ext>
            </a:extLst>
          </p:cNvPr>
          <p:cNvSpPr/>
          <p:nvPr/>
        </p:nvSpPr>
        <p:spPr>
          <a:xfrm>
            <a:off x="729782" y="447706"/>
            <a:ext cx="5491163" cy="566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25352"/>
              </a:lnSpc>
              <a:buClr>
                <a:srgbClr val="4B6981"/>
              </a:buClr>
              <a:buSzPts val="3550"/>
              <a:buFont typeface="Playfair Display"/>
              <a:buNone/>
            </a:pPr>
            <a:r>
              <a:rPr lang="hr-HR" sz="3100" kern="0" dirty="0">
                <a:latin typeface="+mj-lt"/>
                <a:ea typeface="Playfair Display"/>
                <a:cs typeface="Playfair Display"/>
                <a:sym typeface="Playfair Display"/>
              </a:rPr>
              <a:t>Način podnošenja zahtjeva</a:t>
            </a:r>
            <a:endParaRPr lang="hr-HR" sz="3100" kern="0" dirty="0">
              <a:latin typeface="+mj-lt"/>
              <a:cs typeface="Arial"/>
              <a:sym typeface="Arial"/>
            </a:endParaRPr>
          </a:p>
        </p:txBody>
      </p:sp>
      <p:pic>
        <p:nvPicPr>
          <p:cNvPr id="6" name="Google Shape;176;p16" descr="preencoded.png">
            <a:extLst>
              <a:ext uri="{FF2B5EF4-FFF2-40B4-BE49-F238E27FC236}">
                <a16:creationId xmlns:a16="http://schemas.microsoft.com/office/drawing/2014/main" id="{6BD0742F-111E-FDD6-4C22-DAC0538E86F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9782" y="1440419"/>
            <a:ext cx="907256" cy="1575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80;p16" descr="preencoded.png">
            <a:extLst>
              <a:ext uri="{FF2B5EF4-FFF2-40B4-BE49-F238E27FC236}">
                <a16:creationId xmlns:a16="http://schemas.microsoft.com/office/drawing/2014/main" id="{60B00F47-CB3D-7832-2572-E48CEC77924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782" y="3300115"/>
            <a:ext cx="907256" cy="1451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83;p16" descr="preencoded.png">
            <a:extLst>
              <a:ext uri="{FF2B5EF4-FFF2-40B4-BE49-F238E27FC236}">
                <a16:creationId xmlns:a16="http://schemas.microsoft.com/office/drawing/2014/main" id="{2B9C9BC3-393B-9348-21C7-9D254976E45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9782" y="4950381"/>
            <a:ext cx="907256" cy="157519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kstniOkvir 13">
            <a:extLst>
              <a:ext uri="{FF2B5EF4-FFF2-40B4-BE49-F238E27FC236}">
                <a16:creationId xmlns:a16="http://schemas.microsoft.com/office/drawing/2014/main" id="{B8446EA9-5556-41EC-65CF-7C3D4C78EA4C}"/>
              </a:ext>
            </a:extLst>
          </p:cNvPr>
          <p:cNvSpPr txBox="1"/>
          <p:nvPr/>
        </p:nvSpPr>
        <p:spPr>
          <a:xfrm>
            <a:off x="1949958" y="1355547"/>
            <a:ext cx="2594610" cy="397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rgbClr val="6F655D"/>
              </a:buClr>
              <a:buSzPts val="1750"/>
              <a:buFont typeface="Playfair Display"/>
              <a:buNone/>
              <a:tabLst/>
              <a:defRPr/>
            </a:pPr>
            <a:r>
              <a:rPr kumimoji="0" lang="hr-HR" sz="1750" b="0" i="0" u="none" strike="noStrike" kern="0" cap="none" spc="0" normalizeH="0" baseline="0" noProof="0" dirty="0">
                <a:ln>
                  <a:noFill/>
                </a:ln>
                <a:solidFill>
                  <a:srgbClr val="6F655D"/>
                </a:solidFill>
                <a:effectLst/>
                <a:uLnTx/>
                <a:uFillTx/>
                <a:latin typeface="Playfair Display"/>
                <a:ea typeface="Playfair Display"/>
                <a:cs typeface="Playfair Display"/>
                <a:sym typeface="Playfair Display"/>
              </a:rPr>
              <a:t>Posjetite web stranicu</a:t>
            </a:r>
            <a:endParaRPr kumimoji="0" lang="hr-HR" sz="17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37D76B90-D684-B494-9900-689F1FE40CAA}"/>
              </a:ext>
            </a:extLst>
          </p:cNvPr>
          <p:cNvSpPr txBox="1"/>
          <p:nvPr/>
        </p:nvSpPr>
        <p:spPr>
          <a:xfrm>
            <a:off x="1949958" y="1877092"/>
            <a:ext cx="4185666" cy="369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6428"/>
              </a:lnSpc>
              <a:spcBef>
                <a:spcPts val="0"/>
              </a:spcBef>
              <a:spcAft>
                <a:spcPts val="0"/>
              </a:spcAft>
              <a:buClr>
                <a:srgbClr val="6F655D"/>
              </a:buClr>
              <a:buSzPts val="1400"/>
              <a:buFont typeface="Public Sans"/>
              <a:buNone/>
              <a:tabLst/>
              <a:defRPr/>
            </a:pP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6F655D"/>
                </a:solidFill>
                <a:effectLst/>
                <a:uLnTx/>
                <a:uFillTx/>
                <a:latin typeface="Public Sans"/>
                <a:ea typeface="Public Sans"/>
                <a:cs typeface="Public Sans"/>
                <a:sym typeface="Public Sans"/>
              </a:rPr>
              <a:t>Sve informacije o javnim pozivima dostupne su na:</a:t>
            </a:r>
            <a:endParaRPr kumimoji="0" lang="hr-H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849477B1-EDB5-D7BB-53D9-E8284AEF0DC2}"/>
              </a:ext>
            </a:extLst>
          </p:cNvPr>
          <p:cNvSpPr txBox="1"/>
          <p:nvPr/>
        </p:nvSpPr>
        <p:spPr>
          <a:xfrm>
            <a:off x="1949958" y="2369976"/>
            <a:ext cx="3911346" cy="4086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6428"/>
              </a:lnSpc>
              <a:spcBef>
                <a:spcPts val="0"/>
              </a:spcBef>
              <a:spcAft>
                <a:spcPts val="0"/>
              </a:spcAft>
              <a:buClr>
                <a:srgbClr val="BE7C7B"/>
              </a:buClr>
              <a:buSzPts val="1400"/>
              <a:buFont typeface="Public Sans"/>
              <a:buNone/>
              <a:tabLst/>
              <a:defRPr/>
            </a:pPr>
            <a:r>
              <a:rPr kumimoji="0" lang="hr-HR" sz="1600" b="0" i="0" u="sng" strike="noStrike" kern="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Public Sans"/>
                <a:ea typeface="Public Sans"/>
                <a:cs typeface="Public Sans"/>
                <a:sym typeface="Public Sans"/>
                <a:hlinkClick r:id="rId5"/>
              </a:rPr>
              <a:t>kckzz.hr - Javni pozivi i natječaji</a:t>
            </a:r>
            <a:endParaRPr kumimoji="0" lang="hr-HR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6" name="TekstniOkvir 25">
            <a:extLst>
              <a:ext uri="{FF2B5EF4-FFF2-40B4-BE49-F238E27FC236}">
                <a16:creationId xmlns:a16="http://schemas.microsoft.com/office/drawing/2014/main" id="{2CD97C7C-DB9D-AC88-18A7-2D5C1AC07E95}"/>
              </a:ext>
            </a:extLst>
          </p:cNvPr>
          <p:cNvSpPr txBox="1"/>
          <p:nvPr/>
        </p:nvSpPr>
        <p:spPr>
          <a:xfrm>
            <a:off x="1916049" y="3792192"/>
            <a:ext cx="4780026" cy="683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6428"/>
              </a:lnSpc>
              <a:spcBef>
                <a:spcPts val="0"/>
              </a:spcBef>
              <a:spcAft>
                <a:spcPts val="0"/>
              </a:spcAft>
              <a:buClr>
                <a:srgbClr val="6F655D"/>
              </a:buClr>
              <a:buSzPts val="1400"/>
              <a:buFont typeface="Public Sans"/>
              <a:buNone/>
              <a:tabLst/>
              <a:defRPr/>
            </a:pP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6F655D"/>
                </a:solidFill>
                <a:effectLst/>
                <a:uLnTx/>
                <a:uFillTx/>
                <a:latin typeface="Public Sans"/>
                <a:ea typeface="Public Sans"/>
                <a:cs typeface="Public Sans"/>
                <a:sym typeface="Public Sans"/>
              </a:rPr>
              <a:t>Zahtjevi za potporu male vrijednosti podnose se elektronskom prijavom preko aplikacije SOM</a:t>
            </a:r>
            <a:endParaRPr kumimoji="0" lang="hr-H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0" name="TekstniOkvir 29">
            <a:extLst>
              <a:ext uri="{FF2B5EF4-FFF2-40B4-BE49-F238E27FC236}">
                <a16:creationId xmlns:a16="http://schemas.microsoft.com/office/drawing/2014/main" id="{B00F89F8-C51D-4F16-1E1B-168556AF1F90}"/>
              </a:ext>
            </a:extLst>
          </p:cNvPr>
          <p:cNvSpPr txBox="1"/>
          <p:nvPr/>
        </p:nvSpPr>
        <p:spPr>
          <a:xfrm>
            <a:off x="1949958" y="3395610"/>
            <a:ext cx="2356866" cy="397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rgbClr val="6F655D"/>
              </a:buClr>
              <a:buSzPts val="1750"/>
              <a:buFont typeface="Playfair Display"/>
              <a:buNone/>
              <a:tabLst/>
              <a:defRPr/>
            </a:pPr>
            <a:r>
              <a:rPr kumimoji="0" lang="hr-HR" sz="1750" b="0" i="0" u="none" strike="noStrike" kern="0" cap="none" spc="0" normalizeH="0" baseline="0" noProof="0" dirty="0">
                <a:ln>
                  <a:noFill/>
                </a:ln>
                <a:solidFill>
                  <a:srgbClr val="6F655D"/>
                </a:solidFill>
                <a:effectLst/>
                <a:uLnTx/>
                <a:uFillTx/>
                <a:latin typeface="Playfair Display"/>
                <a:ea typeface="Playfair Display"/>
                <a:cs typeface="Playfair Display"/>
                <a:sym typeface="Playfair Display"/>
              </a:rPr>
              <a:t>Elektronska prijava</a:t>
            </a:r>
            <a:endParaRPr kumimoji="0" lang="hr-HR" sz="17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2" name="Google Shape;184;p16">
            <a:extLst>
              <a:ext uri="{FF2B5EF4-FFF2-40B4-BE49-F238E27FC236}">
                <a16:creationId xmlns:a16="http://schemas.microsoft.com/office/drawing/2014/main" id="{9153A116-E21B-568C-6598-1C82414B57B3}"/>
              </a:ext>
            </a:extLst>
          </p:cNvPr>
          <p:cNvSpPr/>
          <p:nvPr/>
        </p:nvSpPr>
        <p:spPr>
          <a:xfrm>
            <a:off x="2010561" y="5055884"/>
            <a:ext cx="2534007" cy="283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25714"/>
              </a:lnSpc>
              <a:buClr>
                <a:srgbClr val="6F655D"/>
              </a:buClr>
              <a:buSzPts val="1750"/>
              <a:buFont typeface="Playfair Display"/>
              <a:buNone/>
            </a:pPr>
            <a:r>
              <a:rPr lang="hr-HR" sz="1750" kern="0" dirty="0">
                <a:solidFill>
                  <a:srgbClr val="6F655D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Potrebna dokumentacija</a:t>
            </a:r>
            <a:endParaRPr lang="hr-HR" sz="175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6" name="TekstniOkvir 35">
            <a:extLst>
              <a:ext uri="{FF2B5EF4-FFF2-40B4-BE49-F238E27FC236}">
                <a16:creationId xmlns:a16="http://schemas.microsoft.com/office/drawing/2014/main" id="{D2344079-BBBC-65FE-3A9A-FD035E780865}"/>
              </a:ext>
            </a:extLst>
          </p:cNvPr>
          <p:cNvSpPr txBox="1"/>
          <p:nvPr/>
        </p:nvSpPr>
        <p:spPr>
          <a:xfrm>
            <a:off x="1953768" y="5577398"/>
            <a:ext cx="4780026" cy="683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6428"/>
              </a:lnSpc>
              <a:spcBef>
                <a:spcPts val="0"/>
              </a:spcBef>
              <a:spcAft>
                <a:spcPts val="0"/>
              </a:spcAft>
              <a:buClr>
                <a:srgbClr val="6F655D"/>
              </a:buClr>
              <a:buSzPts val="1400"/>
              <a:buFont typeface="Public Sans"/>
              <a:buNone/>
              <a:tabLst/>
              <a:defRPr/>
            </a:pP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6F655D"/>
                </a:solidFill>
                <a:effectLst/>
                <a:uLnTx/>
                <a:uFillTx/>
                <a:latin typeface="Public Sans"/>
                <a:ea typeface="Public Sans"/>
                <a:cs typeface="Public Sans"/>
                <a:sym typeface="Public Sans"/>
              </a:rPr>
              <a:t>Prilikom prijave potrebno je unijeti svu potrebnu dokumentaciju prema vrsti potpore</a:t>
            </a:r>
            <a:endParaRPr kumimoji="0" lang="hr-H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37" name="Object 1">
            <a:extLst>
              <a:ext uri="{FF2B5EF4-FFF2-40B4-BE49-F238E27FC236}">
                <a16:creationId xmlns:a16="http://schemas.microsoft.com/office/drawing/2014/main" id="{CC6E78C5-6A58-0E2E-F6A4-41404CD111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7742118"/>
              </p:ext>
            </p:extLst>
          </p:nvPr>
        </p:nvGraphicFramePr>
        <p:xfrm>
          <a:off x="11284744" y="5837336"/>
          <a:ext cx="907256" cy="102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524168" imgH="572783" progId="CPaint5">
                  <p:embed/>
                </p:oleObj>
              </mc:Choice>
              <mc:Fallback>
                <p:oleObj r:id="rId6" imgW="524168" imgH="572783" progId="CPaint5">
                  <p:embed/>
                  <p:pic>
                    <p:nvPicPr>
                      <p:cNvPr id="37" name="Object 1">
                        <a:extLst>
                          <a:ext uri="{FF2B5EF4-FFF2-40B4-BE49-F238E27FC236}">
                            <a16:creationId xmlns:a16="http://schemas.microsoft.com/office/drawing/2014/main" id="{CC6E78C5-6A58-0E2E-F6A4-41404CD111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84744" y="5837336"/>
                        <a:ext cx="907256" cy="1020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Slika 2">
            <a:extLst>
              <a:ext uri="{FF2B5EF4-FFF2-40B4-BE49-F238E27FC236}">
                <a16:creationId xmlns:a16="http://schemas.microsoft.com/office/drawing/2014/main" id="{D10A9905-B5A2-5993-95C6-E19513A194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604" y="1078069"/>
            <a:ext cx="5207214" cy="322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550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6BD9AA-00B1-5680-5749-6743C9863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4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FE47C1B0-5387-FFA6-6A57-5CEAB2582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749" y="661975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Hvala </a:t>
            </a:r>
            <a:r>
              <a:rPr lang="en-US" sz="6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pažnji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!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sX0" fmla="*/ 0 w 3255095"/>
              <a:gd name="csY0" fmla="*/ 0 h 18288"/>
              <a:gd name="csX1" fmla="*/ 618468 w 3255095"/>
              <a:gd name="csY1" fmla="*/ 0 h 18288"/>
              <a:gd name="csX2" fmla="*/ 1269487 w 3255095"/>
              <a:gd name="csY2" fmla="*/ 0 h 18288"/>
              <a:gd name="csX3" fmla="*/ 1953057 w 3255095"/>
              <a:gd name="csY3" fmla="*/ 0 h 18288"/>
              <a:gd name="csX4" fmla="*/ 2636627 w 3255095"/>
              <a:gd name="csY4" fmla="*/ 0 h 18288"/>
              <a:gd name="csX5" fmla="*/ 3255095 w 3255095"/>
              <a:gd name="csY5" fmla="*/ 0 h 18288"/>
              <a:gd name="csX6" fmla="*/ 3255095 w 3255095"/>
              <a:gd name="csY6" fmla="*/ 18288 h 18288"/>
              <a:gd name="csX7" fmla="*/ 2538974 w 3255095"/>
              <a:gd name="csY7" fmla="*/ 18288 h 18288"/>
              <a:gd name="csX8" fmla="*/ 1822853 w 3255095"/>
              <a:gd name="csY8" fmla="*/ 18288 h 18288"/>
              <a:gd name="csX9" fmla="*/ 1171834 w 3255095"/>
              <a:gd name="csY9" fmla="*/ 18288 h 18288"/>
              <a:gd name="csX10" fmla="*/ 0 w 3255095"/>
              <a:gd name="csY10" fmla="*/ 18288 h 18288"/>
              <a:gd name="csX11" fmla="*/ 0 w 3255095"/>
              <a:gd name="csY11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Rezervirano mjesto sadržaja 10">
            <a:extLst>
              <a:ext uri="{FF2B5EF4-FFF2-40B4-BE49-F238E27FC236}">
                <a16:creationId xmlns:a16="http://schemas.microsoft.com/office/drawing/2014/main" id="{6099A104-ED8C-7FCC-9169-528CF6655B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08"/>
          <a:stretch>
            <a:fillRect/>
          </a:stretch>
        </p:blipFill>
        <p:spPr>
          <a:xfrm>
            <a:off x="4064745" y="0"/>
            <a:ext cx="81272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633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67A295125A8644FBB5708CA44BD3E11" ma:contentTypeVersion="4" ma:contentTypeDescription="Stvaranje novog dokumenta." ma:contentTypeScope="" ma:versionID="de146db0d1cbbdcbfe4aaf3f0e6b8d45">
  <xsd:schema xmlns:xsd="http://www.w3.org/2001/XMLSchema" xmlns:xs="http://www.w3.org/2001/XMLSchema" xmlns:p="http://schemas.microsoft.com/office/2006/metadata/properties" xmlns:ns3="1ee918e8-0b02-481f-a8c2-94ff75dace4b" targetNamespace="http://schemas.microsoft.com/office/2006/metadata/properties" ma:root="true" ma:fieldsID="5c9149a312afaa890e4007353d9a183c" ns3:_="">
    <xsd:import namespace="1ee918e8-0b02-481f-a8c2-94ff75dace4b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e918e8-0b02-481f-a8c2-94ff75dace4b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7B0AA0-17D2-4E6D-B4A5-1BE988D2FE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4D81C6-9DA8-4750-B95A-C901F8FC33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e918e8-0b02-481f-a8c2-94ff75dace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536859-19E9-41AD-AE58-987A09B10A09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1ee918e8-0b02-481f-a8c2-94ff75dace4b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500</Words>
  <Application>Microsoft Office PowerPoint</Application>
  <PresentationFormat>Široki zaslon</PresentationFormat>
  <Paragraphs>67</Paragraphs>
  <Slides>9</Slides>
  <Notes>3</Notes>
  <HiddenSlides>0</HiddenSlides>
  <MMClips>0</MMClips>
  <ScaleCrop>false</ScaleCrop>
  <HeadingPairs>
    <vt:vector size="8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Playfair Display</vt:lpstr>
      <vt:lpstr>Public Sans</vt:lpstr>
      <vt:lpstr>Tema sustava Office</vt:lpstr>
      <vt:lpstr>CPaint5</vt:lpstr>
      <vt:lpstr>Potpore male vrijednosti u poljoprivredi na području Koprivničko-križevačke županije u 2026. godini</vt:lpstr>
      <vt:lpstr>PowerPoint prezentacija</vt:lpstr>
      <vt:lpstr>   ROK PRIJAVE: od 27. travnja do 27. svibnja 2026. </vt:lpstr>
      <vt:lpstr>     ROK PRIJAVE: od 11. svibnja do 30. studenog 2026. ili utroška sredstava   </vt:lpstr>
      <vt:lpstr>1. PMV za ulaganje u materijalnu imovinu na poljoprivrednom gospodarstvu</vt:lpstr>
      <vt:lpstr>2. PMV za okrupnjavanje poljoprivrednog  zemljišta</vt:lpstr>
      <vt:lpstr>3. PMV za uzgoj i kupovinu uzgojno valjanih junica mliječnih pasmina</vt:lpstr>
      <vt:lpstr>PowerPoint prezentacija</vt:lpstr>
      <vt:lpstr>Hvala na pažnji!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Ivana Deskar</dc:creator>
  <cp:lastModifiedBy>Ivana Deskar</cp:lastModifiedBy>
  <cp:revision>23</cp:revision>
  <cp:lastPrinted>2026-04-26T19:48:51Z</cp:lastPrinted>
  <dcterms:created xsi:type="dcterms:W3CDTF">2026-04-18T17:46:47Z</dcterms:created>
  <dcterms:modified xsi:type="dcterms:W3CDTF">2026-04-26T19:48:52Z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0x010100467A295125A8644FBB5708CA44BD3E11</vt:lpwstr>
  </property>
</Properties>
</file>