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0" r:id="rId3"/>
    <p:sldId id="262" r:id="rId4"/>
    <p:sldId id="263" r:id="rId5"/>
    <p:sldId id="264" r:id="rId6"/>
    <p:sldId id="269" r:id="rId7"/>
    <p:sldId id="270" r:id="rId8"/>
    <p:sldId id="266" r:id="rId9"/>
    <p:sldId id="267" r:id="rId10"/>
    <p:sldId id="271" r:id="rId11"/>
    <p:sldId id="274" r:id="rId12"/>
    <p:sldId id="268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80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26T11:19:13.50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5 24575,'0'-4'0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26T11:18:33.07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24575,'4'2'0,"-1"-1"0,1 1 0,0 0 0,-1 0 0,0 0 0,1 1 0,-1-1 0,0 1 0,0-1 0,0 1 0,0 0 0,-1 0 0,4 5 0,-2-3 0,22 29 0,-1 1 0,28 55 0,-36-59 0,1-1 0,1 0 0,2-2 0,34 38 0,-54-64 0,0-1 0,1 0 0,-1 1 0,0-1 0,1 0 0,0 0 0,-1 0 0,1 0 0,-1 0 0,1 0 0,0 0 0,0 0 0,0-1 0,-1 1 0,1-1 0,0 1 0,0-1 0,0 0 0,0 0 0,0 0 0,2 0 0,-2 0 0,0-1 0,-1 0 0,1 0 0,0 0 0,-1 0 0,1 0 0,-1 0 0,1-1 0,-1 1 0,0 0 0,1-1 0,-1 1 0,0-1 0,0 1 0,0-1 0,0 0 0,1-2 0,4-11 0,-1 0 0,-1 0 0,0 0 0,2-20 0,-3 19 0,4-27-455,-3-1 0,0-54 0,-4 71-6371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26T11:18:33.48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51 0 24575,'0'5'0,"-9"10"0,-2 11 0,-1 6 0,3 3 0,3-2 0,2-5-8191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26T11:18:48.45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329 632 24575,'0'7'0,"1"-12"0,-1-30 0,1 20 0,-2 0 0,0 0 0,-5-24 0,6 38 0,0 0 0,-1 1 0,1-1 0,0 0 0,-1 0 0,1 0 0,-1 0 0,1 1 0,-1-1 0,1 0 0,-1 0 0,0 1 0,1-1 0,-1 1 0,0-1 0,0 0 0,1 1 0,-1-1 0,0 1 0,0 0 0,0-1 0,1 1 0,-1 0 0,0-1 0,0 1 0,0 0 0,0 0 0,0 0 0,0 0 0,0 0 0,0 0 0,0 0 0,0 0 0,1 0 0,-1 0 0,0 0 0,0 1 0,0-1 0,0 0 0,0 1 0,0-1 0,1 0 0,-2 2 0,-38 27 0,35-24 0,-197 189 0,200-192 0,1 0 0,-1 0 0,0-1 0,0 1 0,0-1 0,0 1 0,0-1 0,0 0 0,0 1 0,0-1 0,-1 0 0,1-1 0,0 1 0,-6 1 0,8-3 0,-1 1 0,1 0 0,-1-1 0,1 1 0,-1-1 0,1 0 0,-1 1 0,1-1 0,0 1 0,-1-1 0,1 0 0,0 1 0,-1-1 0,1 0 0,0 1 0,0-1 0,-1 0 0,1 1 0,0-1 0,0 0 0,0 1 0,0-1 0,0 0 0,0 0 0,0 1 0,0-1 0,1 0 0,-1 1 0,0-1 0,0 0 0,1 0 0,3-17 0,1 0 0,13-27 0,18-42 0,83-143 0,-119 228 0,1 1 0,0-1 0,0 1 0,0-1 0,0 1 0,0-1 0,0 1 0,0 0 0,0-1 0,0 1 0,1 0 0,-1 0 0,0 0 0,1 0 0,-1 0 0,1 0 0,-1 0 0,1 1 0,0-1 0,1 0 0,-2 1 0,0 1 0,0-1 0,0 1 0,0 0 0,-1-1 0,1 1 0,0-1 0,0 1 0,0 0 0,-1 0 0,1 0 0,-1-1 0,1 1 0,0 0 0,-1 0 0,0 0 0,1 0 0,-1 0 0,1 0 0,-1 0 0,0 0 0,0 0 0,1 2 0,1 14 0,1 1 0,-2 30 0,0-41 0,-3 77 0,0-52 0,2 1 0,0-1 0,3 0 0,0 0 0,10 36 0,-12-64 0,0 0 0,1 1 0,0-1 0,0 0 0,0-1 0,1 1 0,-1 0 0,4 3 0,-6-6 0,1-1 0,-1 0 0,0 1 0,1-1 0,-1 1 0,1-1 0,-1 0 0,1 0 0,-1 1 0,1-1 0,-1 0 0,1 0 0,-1 1 0,1-1 0,-1 0 0,1 0 0,0 0 0,-1 0 0,1 0 0,-1 0 0,1 0 0,-1 0 0,1 0 0,0 0 0,0 0 0,0-1 0,0 0 0,0 0 0,0 1 0,0-1 0,-1 0 0,1 0 0,0 0 0,0 0 0,-1 0 0,1-1 0,0 1 0,-1 0 0,1 0 0,-1 0 0,0 0 0,1-3 0,3-14 0,-1-1 0,-1 1 0,-1-1 0,-1 1 0,0-1 0,-1 0 0,-1 1 0,-1-1 0,-1 1 0,0 0 0,-8-19 0,12 35 0,-1-1 0,0 1 0,0 0 0,0 0 0,0-1 0,0 1 0,0 0 0,0 0 0,-1 0 0,1 0 0,-1 1 0,1-1 0,-1 0 0,0 1 0,0-1 0,0 1 0,0-1 0,0 1 0,0 0 0,0 0 0,0 0 0,0 0 0,-4-1 0,3 2 0,0 1 0,1-1 0,-1 1 0,0-1 0,1 1 0,-1 0 0,1 0 0,-1 0 0,1 0 0,0 1 0,-1-1 0,1 1 0,0-1 0,0 1 0,0 0 0,0 0 0,-2 2 0,-6 8 0,0 0 0,1 0 0,1 1 0,0 0 0,-11 27 0,6-20 0,12-19 0,7-7 0,23-6 0,5-3 0,-25 7 0,-1 0 0,0 0 0,0-1 0,-1-1 0,0 1 0,-1-1 0,9-18 0,27-76 0,-37 90 0,-5 14 0,0 0 0,0 0 0,0 1 0,0-1 0,0 0 0,1 0 0,-1 0 0,0 0 0,0 0 0,0 0 0,0 0 0,0 0 0,0 0 0,0 0 0,1 0 0,-1 0 0,0 0 0,0 0 0,0 0 0,0 0 0,0 0 0,0 0 0,0 0 0,1 0 0,-1 0 0,0 0 0,0 0 0,0 0 0,0 0 0,0 0 0,0 0 0,0 0 0,1 0 0,-1 0 0,0 0 0,0-1 0,0 1 0,0 0 0,0 0 0,0 0 0,0 0 0,0 0 0,0 0 0,0 0 0,0 0 0,0 0 0,1-1 0,-1 1 0,0 0 0,0 0 0,0 0 0,0 0 0,0 0 0,0 0 0,0 0 0,0-1 0,0 1 0,0 0 0,0 0 0,0 0 0,0 0 0,0 0 0,0 0 0,0-1 0,-1 1 0,1 0 0,0 0 0,3 14 0,-2 22 0,-2 17 0,1 63 0,1-105 0,0 1 0,1-1 0,0 1 0,1-1 0,1 0 0,-1 0 0,9 16 0,-11-25 0,0 1 0,0-1 0,0 0 0,1-1 0,-1 1 0,0 0 0,1 0 0,-1 0 0,1-1 0,0 1 0,-1-1 0,1 1 0,0-1 0,0 0 0,0 0 0,0 0 0,0 0 0,0 0 0,1 0 0,-1 0 0,0-1 0,3 1 0,-2-1 0,0 0 0,-1-1 0,1 1 0,0-1 0,0 0 0,0 0 0,0 0 0,-1 0 0,1 0 0,0-1 0,-1 1 0,1-1 0,-1 1 0,5-5 0,1-2 0,0-1 0,0 0 0,0 0 0,-1-1 0,-1 0 0,1 0 0,7-19 0,-8 11 0,0 0 0,-2-1 0,0 0 0,-1 0 0,2-37 0,-10-99 0,5 151 0,0-2 0,-2-38 0,-1-1 0,-3 0 0,-1 1 0,-17-55 0,9 73 0,14 25 0,1 1 0,0 0 0,-1 0 0,1-1 0,0 1 0,-1 0 0,1 0 0,0-1 0,-1 1 0,1 0 0,-1 0 0,1 0 0,-1 0 0,1 0 0,0 0 0,-1 0 0,1 0 0,-1 0 0,1 0 0,0 0 0,-1 0 0,1 0 0,-1 0 0,1 0 0,-1 0 0,1 0 0,0 1 0,-1-1 0,1 0 0,0 0 0,-1 0 0,1 1 0,0-1 0,-1 1 0,-2 3 0,0 0 0,0 0 0,1 0 0,0 1 0,-1-1 0,2 1 0,-1-1 0,-2 11 0,-24 100 0,6 2 0,4 1 0,-3 230 0,20-329 0,3 55 0,-2-69 0,0-1 0,1 0 0,-1 0 0,1 0 0,0 0 0,1 0 0,-1 0 0,1 0 0,-1 0 0,1-1 0,0 1 0,1 0 0,3 4 0,-5-7 0,0-1 0,-1 0 0,1 0 0,0 1 0,0-1 0,-1 0 0,1 0 0,0 0 0,0 0 0,-1 0 0,1 0 0,0 0 0,0 0 0,-1-1 0,1 1 0,0 0 0,-1 0 0,1-1 0,0 1 0,-1 0 0,1-1 0,0 1 0,-1 0 0,1-1 0,-1 1 0,1-1 0,-1 1 0,1-1 0,-1 1 0,1-1 0,-1 0 0,1 1 0,-1-1 0,0 1 0,1-1 0,-1 0 0,0 0 0,0 1 0,1-1 0,-1 0 0,0 1 0,0-3 0,13-30 0,-5-5 0,6-62 0,-12 72 0,1-1 0,2 1 0,1 0 0,12-32 0,-18 58 0,1 1 0,-1-1 0,1 1 0,0-1 0,0 0 0,-1 1 0,1 0 0,0-1 0,1 1 0,-1 0 0,0-1 0,0 1 0,0 0 0,1 0 0,-1 0 0,1 0 0,1-1 0,-2 2 0,0-1 0,1 1 0,-1 0 0,0 0 0,0 0 0,0 0 0,0 0 0,1 0 0,-1 1 0,0-1 0,0 0 0,0 0 0,0 1 0,0-1 0,0 1 0,0-1 0,0 1 0,0 0 0,2 0 0,4 6 0,1 0 0,-1 0 0,-1 1 0,0-1 0,6 10 0,4 5 0,21 15 0,-27-28 0,0 0 0,-1 1 0,0 0 0,-1 1 0,14 21 0,-22-31 0,0-1 0,0 0 0,0 1 0,1-1 0,-1 0 0,0 0 0,0 1 0,0-1 0,0 0 0,0 1 0,0-1 0,0 0 0,0 1 0,0-1 0,0 0 0,0 0 0,0 1 0,0-1 0,0 0 0,0 1 0,0-1 0,-1 0 0,1 1 0,0-1 0,0 0 0,0 0 0,0 1 0,0-1 0,-1 0 0,1 0 0,0 1 0,0-1 0,-1 0 0,1 0 0,0 0 0,0 1 0,-1-1 0,1 0 0,0 0 0,0 0 0,-1 0 0,1 0 0,0 0 0,-1 0 0,1 1 0,0-1 0,-1 0 0,1 0 0,0 0 0,0 0 0,-1 0 0,1 0 0,-1-1 0,-21-1 0,17 2 0,-207-18 0,205 17 0,-1-1 0,1 0 0,0 0 0,0 0 0,1-1 0,-1 0 0,0 0 0,1-1 0,0 0 0,0 0 0,0 0 0,-8-9 0,-8-8 0,-32-42 0,17 19 0,-33-20 0,56 53 0,-1-1 0,2-1 0,0 0 0,0-1 0,-20-29 0,31 33 0,15 17 0,19 20 0,82 103 0,-38-39 0,-71-85 0,1-1 0,-1 0 0,1 0 0,0 0 0,1-1 0,-1 0 0,13 6 0,-18-9 0,1 0 0,-1-1 0,1 1 0,-1-1 0,1 1 0,-1-1 0,1 0 0,-1 1 0,1-1 0,0 0 0,-1 0 0,1 0 0,-1 0 0,1 0 0,0-1 0,-1 1 0,1 0 0,-1-1 0,1 1 0,-1-1 0,1 1 0,-1-1 0,0 0 0,1 0 0,-1 0 0,0 0 0,1 0 0,-1 0 0,0 0 0,0 0 0,0 0 0,0 0 0,0-1 0,0 1 0,0 0 0,0-1 0,-1 1 0,1-1 0,0 1 0,-1-1 0,1 1 0,-1-3 0,3-6 0,-1 0 0,0-1 0,-1 1 0,0-1 0,0 1 0,-1-1 0,-1 0 0,0 1 0,0-1 0,-1 1 0,-4-14 0,4 18 0,0 0 0,0 0 0,0 0 0,-1 0 0,0 0 0,0 1 0,-1 0 0,1-1 0,-1 1 0,-1 0 0,1 1 0,0-1 0,-1 1 0,0 0 0,0 0 0,0 0 0,-1 1 0,1 0 0,-12-5 0,15 8 0,0-1 0,0 1 0,0-1 0,0 1 0,0 0 0,-1 0 0,1 0 0,0 0 0,0 0 0,0 0 0,0 1 0,0-1 0,0 1 0,0-1 0,0 1 0,0 0 0,0 0 0,0 0 0,0 0 0,0 0 0,1 0 0,-1 0 0,0 1 0,1-1 0,-1 1 0,1-1 0,0 1 0,-1 0 0,1-1 0,0 1 0,0 0 0,0 0 0,0 0 0,0 0 0,0 2 0,-3 7 0,0-1 0,1 1 0,0 0 0,1 0 0,-1 16 0,2-1 0,0-1 0,2 1 0,1-1 0,1 1 0,2-1 0,0 0 0,1-1 0,15 37 0,-15-46 0,0 0 0,2-1 0,-1 0 0,2 0 0,-1-1 0,2 0 0,0 0 0,0-1 0,2-1 0,-1 0 0,1 0 0,1-1 0,0 0 0,25 13 0,-33-20 0,0-1 0,0 1 0,1-1 0,-1 0 0,1-1 0,-1 1 0,1-1 0,0 0 0,0-1 0,-1 1 0,1-1 0,0 0 0,0-1 0,-1 1 0,1-1 0,0 0 0,-1-1 0,1 1 0,0-1 0,5-3 0,-6 2 0,0-1 0,1 0 0,-2 0 0,1-1 0,0 1 0,-1-1 0,0 0 0,0 0 0,0 0 0,-1-1 0,1 0 0,-2 1 0,1-1 0,0 0 0,-1 0 0,0-1 0,1-8 0,-1 11 0,-1-1 0,0 0 0,0 1 0,-1-1 0,1 0 0,-1 1 0,0-1 0,-1 0 0,1 0 0,-1 1 0,1-1 0,-1 1 0,-1-1 0,1 0 0,-1 1 0,0 0 0,0-1 0,-4-5 0,3 6 0,-1 0 0,0 0 0,0 1 0,0 0 0,-1 0 0,1 0 0,-1 0 0,1 1 0,-1-1 0,0 1 0,0 1 0,0-1 0,0 1 0,0-1 0,-1 1 0,-7 0 0,-17-2 0,-1 1 0,1 2 0,-1 1 0,-32 5 0,61-5 0,-1-1 0,1 0 0,0 1 0,-1-1 0,1 1 0,0 0 0,0 0 0,-1 0 0,1 0 0,0 0 0,0 0 0,0 0 0,0 1 0,1-1 0,-1 1 0,0-1 0,0 1 0,1 0 0,-1 0 0,1 0 0,0 0 0,-2 2 0,2 0 0,0-1 0,0 1 0,1-1 0,-1 1 0,1-1 0,0 1 0,0 0 0,0-1 0,0 1 0,1-1 0,0 1 0,-1-1 0,3 5 0,2 8 0,2 0 0,0 0 0,1 0 0,19 25 0,-10-15 0,2-2 0,0 0 0,2 0 0,1-2 0,0-1 0,2-1 0,34 23 0,-56-41 0,0-1 0,0 1 0,0-1 0,0 0 0,1 0 0,-1 0 0,0 0 0,1 0 0,-1 0 0,1-1 0,-1 1 0,1-1 0,-1 0 0,1 1 0,-1-1 0,1 0 0,-1 0 0,4-1 0,-5 0 0,0 0 0,0 1 0,0-1 0,1 0 0,-2 0 0,1 0 0,0 0 0,0 0 0,0 0 0,0 0 0,-1-1 0,1 1 0,0 0 0,-1 0 0,1 0 0,-1-1 0,0 1 0,1 0 0,-1-1 0,0 1 0,0 0 0,0-1 0,0 1 0,0-2 0,0-6 0,-1 0 0,0 0 0,0 0 0,-1 0 0,-1 0 0,1 0 0,-1 1 0,-6-12 0,-2 2 0,0 1 0,-1 1 0,-1 0 0,0 1 0,-20-18 0,28 27 0,0 1 0,0-1 0,1-1 0,0 1 0,0-1 0,1 1 0,0-1 0,0 0 0,0 0 0,1-1 0,0 1 0,0 0 0,1-1 0,0 1 0,0-11 0,1-10 0,2 0 0,8-50 0,-3 32 0,-1-18 0,-3 31 0,1-1 0,12-46 0,-7 63 0,2 18 0,11 32 0,12 45 0,-3 1 0,-4 2 0,18 89 0,5 15 0,-37-147 0,-5-12 0,10 48 0,-17-73 0,-1-1 0,0 0 0,0 1 0,1-1 0,-1 1 0,0-1 0,0 1 0,0-1 0,0 1 0,0-1 0,1 0 0,-1 1 0,0-1 0,0 1 0,0-1 0,0 1 0,-1-1 0,1 1 0,0-1 0,0 1 0,0-1 0,0 1 0,0-1 0,0 0 0,-1 1 0,1-1 0,0 1 0,0-1 0,-1 0 0,1 1 0,0-1 0,-1 0 0,1 1 0,0-1 0,-1 1 0,-12-14 0,-14-31 0,8-1 0,2 0 0,1-1 0,3 0 0,2-2 0,2 1 0,2-1 0,-2-89 0,13 165 0,-5 24 0,0-52 0,1 0 0,0 0 0,0 1 0,0-1 0,0 0 0,-1 0 0,1 0 0,0 0 0,0 0 0,0 0 0,-1 0 0,1 0 0,0 0 0,0 0 0,-1 0 0,1 0 0,0 0 0,0 0 0,0 0 0,-1 0 0,1 0 0,0 0 0,0 0 0,-1 0 0,1 0 0,0 0 0,0 0 0,0 0 0,-1 0 0,1 0 0,0 0 0,0-1 0,0 1 0,-1 0 0,1 0 0,0 0 0,0 0 0,0-1 0,0 1 0,0 0 0,-1 0 0,1 0 0,0-1 0,0 1 0,0 0 0,0 0 0,0 0 0,0-1 0,0 1 0,0 0 0,0 0 0,0-1 0,0 1 0,0 0 0,-18-28 0,2 0 0,1-1 0,2-1 0,-11-31 0,-29-63 0,51 120 0,0 0 0,0 0 0,0 1 0,-1-1 0,1 0 0,-1 1 0,0 0 0,0 0 0,0 0 0,0 0 0,0 0 0,-8-4 0,10 6 0,0 1 0,1 0 0,-1 0 0,0 0 0,0 0 0,0 0 0,0 0 0,0 0 0,1 0 0,-1 0 0,0 0 0,0 0 0,0 0 0,0 1 0,1-1 0,-1 0 0,0 1 0,0-1 0,1 0 0,-1 1 0,0-1 0,0 1 0,1-1 0,-1 1 0,0 0 0,-1 2 0,-1 0 0,1 0 0,0 1 0,0-1 0,1 0 0,-1 1 0,1-1 0,-3 8 0,-8 44 0,3 0 0,1 1 0,1 108 0,3-50 0,-7 28 0,9-135 0,0-15 0,3-32 0,-1 37 0,0 0 0,1 0 0,-1 0 0,1 0 0,0 0 0,0 0 0,0 0 0,0 0 0,1 0 0,-1 1 0,3-4 0,-3 5 0,0 0 0,0 1 0,-1-1 0,1 1 0,0-1 0,0 1 0,0-1 0,0 1 0,0 0 0,0 0 0,0-1 0,0 1 0,0 0 0,0 0 0,0 0 0,0 0 0,0 0 0,0 0 0,0 0 0,0 0 0,0 0 0,0 1 0,0-1 0,0 0 0,0 1 0,0-1 0,0 1 0,0-1 0,0 1 0,0-1 0,0 1 0,-1 0 0,1-1 0,0 1 0,0 0 0,0 0 0,11 9 0,-9-7 0,0 0 0,0-1 0,0 1 0,0-1 0,0 0 0,1 0 0,-1 0 0,1-1 0,-1 1 0,5 0 0,-6-2 0,0 0 0,0 0 0,0-1 0,-1 1 0,1-1 0,0 1 0,0-1 0,0 0 0,-1 0 0,1 0 0,0 0 0,-1 0 0,1 0 0,-1 0 0,1 0 0,-1-1 0,0 1 0,1-1 0,-1 1 0,0-1 0,0 1 0,0-1 0,0 0 0,0 1 0,0-4 0,7-13 0,0 0 0,-2 0 0,0 0 0,-1-1 0,-1 0 0,3-29 0,-7 50 0,1 8 0,-1 1 0,0 0 0,-1 0 0,-3 18 0,3-28 0,1 1 0,0 0 0,0-1 0,-1 1 0,1 0 0,-1-1 0,1 1 0,-1 0 0,0-1 0,0 1 0,0-1 0,0 1 0,0-1 0,0 0 0,0 1 0,0-1 0,0 0 0,-1 0 0,1 1 0,0-1 0,-1 0 0,1-1 0,-1 1 0,1 0 0,-1 0 0,1-1 0,-1 1 0,0-1 0,1 1 0,-1-1 0,0 1 0,0-1 0,1 0 0,-1 0 0,0 0 0,0 0 0,1 0 0,-1-1 0,0 1 0,1 0 0,-1-1 0,0 1 0,1-1 0,-1 0 0,0 0 0,1 1 0,-3-3 0,-9-5 0,0 0 0,0-1 0,1 0 0,1-1 0,0-1 0,-20-23 0,-52-80 0,68 91 0,-32-53 0,31 49 0,0 0 0,-31-37 0,46 64 0,1-1 0,0 0 0,-1 1 0,1-1 0,0 0 0,-1 1 0,1-1 0,-1 1 0,1-1 0,-1 1 0,1-1 0,-1 1 0,0-1 0,1 1 0,-1-1 0,0 1 0,1 0 0,-1-1 0,0 1 0,1 0 0,-1 0 0,0 0 0,1-1 0,-1 1 0,0 0 0,0 0 0,1 0 0,-1 0 0,0 0 0,0 0 0,1 0 0,-1 1 0,0-1 0,0 0 0,0 2 0,0-1 0,0 1 0,0-1 0,1 1 0,-1-1 0,0 1 0,1 0 0,0-1 0,-1 1 0,1 0 0,0-1 0,0 1 0,0 3 0,5 58 0,-3-54 0,1-1 0,0 0 0,0 0 0,1 0 0,0-1 0,0 1 0,1-1 0,0 0 0,0 0 0,1-1 0,0 0 0,7 7 0,-7-6 0,-2-3 0,0 0 0,-1 1 0,1-1 0,-1 1 0,-1 0 0,1 0 0,0 0 0,-1 1 0,0-1 0,-1 1 0,1-1 0,-1 1 0,0-1 0,0 1 0,-1 0 0,1-1 0,-1 1 0,-1 0 0,1 0 0,-2 6 0,2-12 0,0 0 0,0 1 0,0-1 0,0 0 0,-1 0 0,1 1 0,0-1 0,0 0 0,0 1 0,0-1 0,0 0 0,-1 0 0,1 1 0,0-1 0,0 0 0,-1 0 0,1 0 0,0 0 0,0 1 0,-1-1 0,1 0 0,0 0 0,0 0 0,-1 0 0,1 0 0,0 0 0,0 1 0,-1-1 0,1 0 0,0 0 0,-1 0 0,1 0 0,0 0 0,-1 0 0,1 0 0,0 0 0,0 0 0,-1-1 0,1 1 0,0 0 0,-1 0 0,1 0 0,-1 0 0,-11-15 0,-7-23 0,0-13 0,1 0 0,3-1 0,-16-98 0,32 113 0,-1 36 0,0 1 0,0-1 0,0 1 0,0 0 0,0-1 0,0 1 0,0-1 0,0 1 0,1-1 0,-1 1 0,0-1 0,0 1 0,1 0 0,-1-1 0,0 1 0,1-1 0,-1 1 0,0 0 0,1-1 0,-1 1 0,1 0 0,-1 0 0,0-1 0,1 1 0,-1 0 0,1 0 0,-1 0 0,1-1 0,-1 1 0,1 0 0,-1 0 0,1 0 0,-1 0 0,1 0 0,-1 0 0,1 0 0,-1 0 0,1 0 0,-1 0 0,0 0 0,1 1 0,-1-1 0,1 0 0,-1 0 0,1 0 0,-1 0 0,1 1 0,-1-1 0,0 0 0,1 1 0,-1-1 0,1 0 0,-1 1 0,0-1 0,1 0 0,-1 1 0,0-1 0,0 1 0,1-1 0,-1 0 0,0 1 0,0-1 0,1 2 0,25 26 0,-22-22 0,1 0 0,0 0 0,0 0 0,0-1 0,1 0 0,0 0 0,0 0 0,0-1 0,1 0 0,-1 0 0,1 0 0,0-1 0,14 4 0,-20-7 0,1 0 0,0 0 0,0 0 0,-1 0 0,1-1 0,0 1 0,-1-1 0,1 1 0,0-1 0,-1 0 0,1 0 0,-1 1 0,1-1 0,-1 0 0,1 0 0,-1-1 0,0 1 0,0 0 0,1 0 0,-1-1 0,0 1 0,0 0 0,0-1 0,0 1 0,-1-1 0,1 0 0,0 1 0,-1-1 0,2-2 0,11-55 0,-12 54 0,5-36 0,-4 17 0,2 1 0,1-1 0,13-41 0,-11 53 0,-1 11 0,1 25 0,-3 38 0,-4-56 0,-1 1 0,1-1 0,-2 1 0,1-1 0,-1 0 0,0 1 0,0-1 0,-1 0 0,1 0 0,-2-1 0,1 1 0,0-1 0,-1 1 0,0-1 0,0 0 0,-1-1 0,1 1 0,-1-1 0,0 0 0,0 0 0,-1 0 0,1 0 0,-1-1 0,0 0 0,0-1 0,0 1 0,-10 2 0,15-5 0,0 1 0,0-1 0,-1 0 0,1 0 0,0 0 0,0 0 0,0 0 0,0 0 0,0 0 0,0 0 0,-1 0 0,1-1 0,0 1 0,0 0 0,0-1 0,0 1 0,0-1 0,0 1 0,0-1 0,0 1 0,0-1 0,0 0 0,0 0 0,1 1 0,-1-1 0,0 0 0,0-1 0,-1 0 0,1-1 0,0 1 0,1 0 0,-1-1 0,0 1 0,1 0 0,-1-1 0,1 1 0,0-1 0,0 1 0,0-1 0,0-3 0,1 2 0,-1-1 0,1 1 0,0-1 0,0 1 0,0 0 0,0-1 0,1 1 0,0 0 0,0 0 0,0 0 0,0 0 0,1 0 0,-1 1 0,6-6 0,-3 6 0,1 1 0,-1 0 0,1 0 0,0 0 0,0 1 0,0 0 0,0 0 0,0 0 0,0 1 0,0 0 0,0 0 0,0 0 0,0 1 0,0 0 0,7 2 0,-25 88 0,13-86 0,-1 0 0,1 0 0,0 0 0,0 0 0,0 0 0,1-1 0,0 1 0,-1 0 0,4 4 0,-5-8 0,1-1 0,-1 1 0,0-1 0,0 1 0,1-1 0,-1 0 0,0 1 0,1-1 0,-1 1 0,0-1 0,1 0 0,-1 1 0,0-1 0,1 0 0,-1 0 0,1 1 0,-1-1 0,1 0 0,-1 0 0,0 0 0,1 1 0,-1-1 0,1 0 0,-1 0 0,1 0 0,-1 0 0,1 0 0,-1 0 0,1 0 0,-1 0 0,1 0 0,0 0 0,0-2 0,1 1 0,-1 0 0,0-1 0,0 1 0,0-1 0,0 1 0,0-1 0,0 0 0,0 1 0,0-1 0,-1 0 0,1 0 0,-1 1 0,1-4 0,2-5 0,-1 1 0,0 0 0,0-1 0,-1 0 0,0 1 0,-1-1 0,0 0 0,0 1 0,-1-1 0,0 0 0,-5-15 0,6 25 0,0-1 0,0 1 0,-1-1 0,1 1 0,0-1 0,-1 1 0,1-1 0,0 1 0,-1 0 0,1-1 0,0 1 0,-1 0 0,1-1 0,-1 1 0,1 0 0,-1 0 0,1-1 0,-1 1 0,1 0 0,-1 0 0,1 0 0,-1 0 0,1-1 0,-1 1 0,1 0 0,-1 0 0,1 0 0,-1 0 0,1 0 0,-1 0 0,1 0 0,-1 1 0,1-1 0,-1 0 0,1 0 0,-1 0 0,1 0 0,-1 1 0,1-1 0,-1 0 0,1 0 0,0 1 0,-1-1 0,1 0 0,-1 1 0,-22 21 0,15-13 0,2-5 0,1 0 0,-1-1 0,1 1 0,-1-1 0,0-1 0,0 1 0,0-1 0,-1 0 0,1-1 0,0 1 0,-1-1 0,1-1 0,-1 1 0,0-1 0,1 0 0,-8-1 0,80 47 0,-64-45 0,-1-1 0,1 1 0,-1-1 0,1 1 0,-1-1 0,1 0 0,-1 0 0,1 0 0,-1 1 0,1-1 0,-1-1 0,1 1 0,-1 0 0,1 0 0,-1 0 0,1-1 0,-1 1 0,1-1 0,-1 1 0,1-1 0,-1 0 0,0 0 0,1 1 0,1-3 0,-1 1 0,-1 0 0,1-1 0,0 1 0,-1-1 0,1 1 0,-1-1 0,0 0 0,1 0 0,-1 1 0,-1-1 0,1 0 0,0-3 0,1-13 0,0 0 0,-2 1 0,-1-27 0,0 28 0,1 2 0,-2-30 0,2 43 0,0 1 0,0-1 0,-1 0 0,1 0 0,0 1 0,-1-1 0,0 0 0,1 1 0,-1-1 0,0 0 0,0 1 0,0-1 0,0 1 0,0-1 0,0 1 0,0 0 0,0 0 0,-3-3 0,2 4 0,1 0 0,0 0 0,0 0 0,-1 0 0,1 0 0,0 0 0,0 0 0,-1 0 0,1 0 0,0 1 0,0-1 0,-1 0 0,1 1 0,0-1 0,0 1 0,0-1 0,0 1 0,0 0 0,0 0 0,0-1 0,0 1 0,0 0 0,0 0 0,-1 1 0,-22 25 0,23-26 0,-6 9 0,0 0 0,1 0 0,0 0 0,1 1 0,0-1 0,-3 15 0,7-23 0,0 1 0,1 0 0,-1-1 0,1 1 0,-1 0 0,1-1 0,0 1 0,0 0 0,1 0 0,-1-1 0,0 1 0,1 0 0,0-1 0,0 4 0,0-5 0,0 1 0,1-1 0,-1 1 0,0-1 0,0 0 0,0 0 0,1 0 0,-1 0 0,1 0 0,-1 0 0,1 0 0,-1 0 0,1 0 0,-1-1 0,1 1 0,0-1 0,-1 1 0,1-1 0,0 0 0,0 1 0,-1-1 0,1 0 0,0 0 0,3-1 0,1 1 0,-1-1 0,1 0 0,0 0 0,0 0 0,-1-1 0,1 0 0,0 0 0,-1-1 0,0 1 0,0-1 0,0 0 0,0 0 0,0-1 0,0 0 0,-1 0 0,0 0 0,0 0 0,0-1 0,0 1 0,-1-1 0,1 0 0,2-6 0,-6 11 0,0-1 0,0 1 0,1 0 0,-1-1 0,0 1 0,0 0 0,0-1 0,0 1 0,0-1 0,0 1 0,0 0 0,0-1 0,0 1 0,0 0 0,0-1 0,0 1 0,0-1 0,0 1 0,0 0 0,-1-1 0,1 1 0,0 0 0,0-1 0,0 1 0,-1 0 0,1-1 0,0 1 0,0 0 0,0 0 0,-1-1 0,1 1 0,0 0 0,-1 0 0,1-1 0,0 1 0,-1 0 0,1 0 0,0 0 0,-1 0 0,1-1 0,0 1 0,-1 0 0,0 0 0,-22 3 0,-22 15 0,41-16 0,0 1 0,1-1 0,0 1 0,-1 0 0,1 0 0,0 0 0,0 0 0,1 1 0,-1-1 0,1 1 0,-1 0 0,1 0 0,0 0 0,1 0 0,-1 0 0,1 0 0,-1 0 0,1 0 0,1 1 0,-1-1 0,1 0 0,-1 1 0,1-1 0,0 0 0,1 1 0,0 5 0,0-7 0,-1 0 0,1-1 0,0 1 0,1 0 0,-1-1 0,0 1 0,1-1 0,-1 1 0,1-1 0,0 0 0,-1 1 0,1-1 0,1 0 0,-1 0 0,0 0 0,0-1 0,1 1 0,-1-1 0,1 1 0,-1-1 0,1 0 0,-1 1 0,1-2 0,0 1 0,0 0 0,0 0 0,-1-1 0,1 1 0,0-1 0,0 0 0,0 0 0,0 0 0,0-1 0,0 1 0,-1-1 0,1 1 0,0-1 0,0 0 0,0 0 0,2-1 0,8-4 0,0 1 0,0-2 0,0 0 0,-1 0 0,-1-1 0,1 0 0,-1-1 0,-1-1 0,1 0 0,-2 0 0,15-20 0,7-13 0,42-80 0,-68 116 0,6-16 0,-18 32 0,-22 37 0,19-30 0,0-2 0,-1 1 0,0-1 0,-1-1 0,0 0 0,-1-1 0,-1 0 0,0-1 0,-1-1 0,0 0 0,0-1 0,-23 10 0,14-6 0,0 0 0,1 2 0,-36 30 0,15-11 0,44-34 0,0 0 0,0 0 0,1-1 0,-1 1 0,0 0 0,0-1 0,0 1 0,-1 0 0,1-1 0,0 1 0,0 0 0,0-1 0,0 1 0,0 0 0,0 0 0,0-1 0,0 1 0,-1 0 0,1-1 0,0 1 0,0 0 0,0 0 0,-1-1 0,1 1 0,0 0 0,0 0 0,-1 0 0,1-1 0,0 1 0,0 0 0,-1 0 0,1 0 0,0 0 0,-1 0 0,1 0 0,0 0 0,0-1 0,-1 1 0,1 0 0,0 0 0,-1 0 0,1 0 0,0 0 0,-1 0 0,1 0 0,0 1 0,-1-1 0,1 0 0,0 0 0,-1 0 0,1 0 0,0 0 0,0 0 0,-1 0 0,1 1 0,-1-1 0,13-28 0,6 1 0,1 1 0,26-28 0,4-4 0,-45 46 0,-13 11 0,-17 10 0,-17 16 0,1 2 0,2 2 0,-59 53 0,96-79 0,-1 0 0,1 0 0,0 1 0,0-1 0,0 1 0,1 0 0,-4 6 0,6-10 0,0 0 0,-1 1 0,1-1 0,0 1 0,0-1 0,0 1 0,0-1 0,0 1 0,0-1 0,0 1 0,0-1 0,0 0 0,0 1 0,0-1 0,0 1 0,0-1 0,0 1 0,0-1 0,1 1 0,-1-1 0,0 0 0,0 1 0,0-1 0,1 1 0,-1-1 0,0 0 0,1 1 0,22 4 0,1-9 0,1 0 0,0-1 0,-1-2 0,0 0 0,-1-2 0,39-19 0,-24 11 0,41-12 0,-79 29 0,1-1 0,0 1 0,0-1 0,0 1 0,-1 0 0,1 0 0,0-1 0,0 1 0,0 0 0,0 0 0,-1 0 0,1 0 0,0 0 0,0 0 0,0 0 0,0 0 0,0 0 0,-1 1 0,1-1 0,0 0 0,0 1 0,0-1 0,-1 0 0,1 1 0,0-1 0,0 1 0,-1-1 0,1 1 0,0 0 0,0 0 0,-1 1 0,0-1 0,1 1 0,-1-1 0,0 1 0,0-1 0,0 0 0,0 1 0,0-1 0,-1 1 0,1-1 0,0 1 0,-1-1 0,1 0 0,-2 3 0,-31 59 0,29-57 0,-13 21 0,-52 94 0,62-106 0,1 0 0,0 0 0,1 1 0,1-1 0,0 1 0,-2 25 0,6-40 0,0 0 0,0-1 0,0 1 0,-1 0 0,1 0 0,0-1 0,0 1 0,0 0 0,0 0 0,1 0 0,-1-1 0,0 1 0,0 0 0,0 0 0,1-1 0,-1 1 0,0 0 0,1-1 0,-1 1 0,0 0 0,1-1 0,-1 1 0,1 0 0,-1-1 0,1 1 0,-1-1 0,1 1 0,1 0 0,-1-1 0,0 0 0,1 0 0,-1 0 0,0 0 0,1 0 0,-1 0 0,0-1 0,0 1 0,1 0 0,-1-1 0,0 1 0,0-1 0,1 1 0,-1-1 0,2-1 0,49-41 0,-39 31 0,-12 11 0,0 0 0,0 1 0,0-1 0,1 0 0,-1 0 0,0 0 0,0 1 0,1-1 0,-1 1 0,0-1 0,1 1 0,-1-1 0,0 1 0,1 0 0,-1 0 0,0 0 0,1 0 0,-1 0 0,1 0 0,-1 0 0,1 0 0,-1 0 0,0 1 0,1-1 0,-1 0 0,0 1 0,1-1 0,-1 1 0,0 0 0,0-1 0,1 1 0,-1 0 0,0 0 0,0 0 0,0 0 0,0 0 0,0 0 0,0 0 0,0 0 0,-1 0 0,1 0 0,0 1 0,0-1 0,-1 0 0,1 1 0,-1-1 0,1 0 0,-1 3 0,6 10 0,-2 1 0,0 0 0,4 26 0,-5-22 0,3 13 0,7 39 0,-11-66 0,-1-1 0,0 1 0,1-1 0,0 0 0,0 1 0,0-1 0,0 0 0,1 0 0,-1-1 0,1 1 0,5 4 0,-8-7 0,1-1 0,0 1 0,-1-1 0,1 0 0,0 1 0,0-1 0,-1 0 0,1 0 0,0 1 0,0-1 0,0 0 0,-1 0 0,1 0 0,0 0 0,0 0 0,0 0 0,0 0 0,-1 0 0,1 0 0,0-1 0,0 1 0,0 0 0,-1 0 0,1-1 0,0 1 0,0-1 0,-1 1 0,1 0 0,0-1 0,-1 1 0,1-1 0,0 0 0,-1 1 0,1-1 0,-1 1 0,1-1 0,-1 0 0,1 0 0,-1 1 0,1-2 0,14-32 0,-7 8 0,-2-1 0,-1 0 0,-1-1 0,1-29 0,-6-115 0,-1 98 0,2 59 0,1 4 0,-1 0 0,0 0 0,-1 0 0,0 1 0,-1-1 0,0 0 0,-1 1 0,-6-19 0,8 28 0,1 0 0,0 1 0,-1-1 0,1 0 0,-1 1 0,1-1 0,-1 1 0,1-1 0,-1 0 0,0 1 0,1-1 0,-1 1 0,1 0 0,-1-1 0,0 1 0,1-1 0,-1 1 0,0 0 0,0 0 0,1-1 0,-1 1 0,0 0 0,0 0 0,0 0 0,1 0 0,-1 0 0,0 0 0,0 0 0,1 0 0,-1 0 0,0 0 0,-1 1 0,-26 19 0,-13 35 0,33-40 0,0 0 0,1 1 0,0 1 0,1-1 0,1 1 0,1 0 0,0 0 0,1 0 0,1 1 0,1-1 0,0 1 0,2 22 0,-5-71 0,-1 0 0,-2 0 0,-1 1 0,-1 0 0,-25-52 0,8 30 0,-1 2 0,-46-62 0,63 98 0,0 1 0,-1 1 0,-13-14 0,21 24 0,1-1 0,-1 1 0,1 0 0,-1 0 0,0 0 0,0 1 0,1-1 0,-1 1 0,0-1 0,-1 1 0,1 0 0,0 0 0,0 0 0,0 1 0,-1-1 0,1 1 0,0 0 0,-1 0 0,1 0 0,0 0 0,-6 1 0,7 0 0,1 0 0,-1 0 0,0 0 0,1 0 0,-1 0 0,1 0 0,-1 0 0,1 1 0,0-1 0,-1 0 0,1 1 0,0-1 0,0 1 0,0 0 0,0-1 0,0 1 0,1 0 0,-1-1 0,0 1 0,1 0 0,-1 0 0,1 0 0,0 0 0,-1 0 0,1-1 0,0 1 0,0 0 0,0 0 0,1 0 0,-1 3 0,2 6 0,0-1 0,0 1 0,7 19 0,-5-18 0,1-1 0,0 1 0,1-1 0,0 0 0,1 0 0,0-1 0,1 0 0,0 0 0,1-1 0,15 13 0,-22-19 0,1-1 0,1 0 0,-1 0 0,0 0 0,0 0 0,1-1 0,-1 1 0,1-1 0,-1 0 0,1 0 0,0 0 0,-1 0 0,1-1 0,0 1 0,0-1 0,-1 0 0,1 0 0,0-1 0,0 1 0,0-1 0,-1 1 0,1-1 0,-1-1 0,1 1 0,0 0 0,-1-1 0,0 0 0,1 1 0,-1-1 0,0-1 0,0 1 0,0 0 0,0-1 0,-1 1 0,1-1 0,-1 0 0,1 0 0,2-6 0,-1 5 0,0-1 0,-1 0 0,0 0 0,0 0 0,0 0 0,0 0 0,-1-1 0,0 0 0,0 1 0,-1-1 0,1 0 0,-1 0 0,-1 1 0,1-1 0,-1 0 0,0-11 0,0 17 0,-1-1 0,1 0 0,0 0 0,0 0 0,-1 1 0,1-1 0,0 0 0,-1 0 0,1 0 0,-1 1 0,1-1 0,-1 0 0,1 1 0,-1-1 0,1 0 0,-1 1 0,0-1 0,1 1 0,-1-1 0,0 1 0,1-1 0,-1 1 0,0 0 0,0-1 0,0 1 0,1 0 0,-1 0 0,0-1 0,-1 1 0,0 0 0,0 0 0,0 1 0,0-1 0,0 1 0,0-1 0,0 1 0,0 0 0,0 0 0,0 0 0,1 0 0,-4 2 0,-1 1 0,1 0 0,0 0 0,0 1 0,1-1 0,-1 1 0,1 0 0,-4 7 0,0 5-341,0 2 0,2-1-1,-9 38 1,10-32-6485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s dijagonalno zaobljenim kutom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/>
              <a:t>Kliknite da biste uredili stil podnaslova matrice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11" name="Rezervirano mjesto broja slajda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2" name="Rezervirano mjesto podnožja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8" name="Rezervirano mjesto datuma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Pravokutni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utni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avokutni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Pravokutni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utni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9" name="Rezervirano mjesto datuma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10" name="Rezervirano mjesto broja slajda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1" name="Rezervirano mjesto podnožja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13" name="Rezervirano mjesto slike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hr-HR">
                <a:solidFill>
                  <a:schemeClr val="lt1"/>
                </a:solidFill>
                <a:latin typeface="+mn-lt"/>
                <a:ea typeface="+mn-ea"/>
                <a:cs typeface="+mn-cs"/>
              </a:rPr>
              <a:t>Pritisnite ikonu za dodavanje slike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zervirano mjesto datuma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s dijagonalno zaobljenim kutom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5198CD-10A0-4D30-9673-D4D5BE343DB5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0FDDC24-E3E8-45B1-B9B5-F69E3C3100E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r-HR"/>
              <a:t>Kliknite da biste uredili stilove teksta matrice</a:t>
            </a:r>
          </a:p>
          <a:p>
            <a:pPr lvl="1" eaLnBrk="1" latinLnBrk="0" hangingPunct="1"/>
            <a:r>
              <a:rPr kumimoji="0" lang="hr-HR"/>
              <a:t>Druga razina</a:t>
            </a:r>
          </a:p>
          <a:p>
            <a:pPr lvl="2" eaLnBrk="1" latinLnBrk="0" hangingPunct="1"/>
            <a:r>
              <a:rPr kumimoji="0" lang="hr-HR"/>
              <a:t>Treća razina</a:t>
            </a:r>
          </a:p>
          <a:p>
            <a:pPr lvl="3" eaLnBrk="1" latinLnBrk="0" hangingPunct="1"/>
            <a:r>
              <a:rPr kumimoji="0" lang="hr-HR"/>
              <a:t>Četvrta razina</a:t>
            </a:r>
          </a:p>
          <a:p>
            <a:pPr lvl="4" eaLnBrk="1" latinLnBrk="0" hangingPunct="1"/>
            <a:r>
              <a:rPr kumimoji="0" lang="hr-HR"/>
              <a:t>Peta razina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customXml" Target="../ink/ink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image" Target="../media/image9.png"/><Relationship Id="rId4" Type="http://schemas.openxmlformats.org/officeDocument/2006/relationships/customXml" Target="../ink/ink2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niOkvir 12"/>
          <p:cNvSpPr txBox="1"/>
          <p:nvPr/>
        </p:nvSpPr>
        <p:spPr>
          <a:xfrm>
            <a:off x="0" y="306896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Konferencija</a:t>
            </a:r>
          </a:p>
          <a:p>
            <a:pPr algn="ctr"/>
            <a:r>
              <a:rPr lang="hr-H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28. 10. 2022.</a:t>
            </a:r>
          </a:p>
        </p:txBody>
      </p:sp>
      <p:pic>
        <p:nvPicPr>
          <p:cNvPr id="1027" name="Picture 3" descr="C:\Users\VladimirSadek\Desktop\Svi u školi, svi pri stolu 5\Vidljivost\potpis i odgovorn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365104"/>
            <a:ext cx="6480810" cy="1973390"/>
          </a:xfrm>
          <a:prstGeom prst="rect">
            <a:avLst/>
          </a:prstGeom>
          <a:noFill/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6FC1AF95-3A9D-16C2-2286-39D35E4D92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122" y="1510147"/>
            <a:ext cx="3837756" cy="1505486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DC7845E9-5245-19C3-87BD-79DBB5CB5C92}"/>
              </a:ext>
            </a:extLst>
          </p:cNvPr>
          <p:cNvSpPr txBox="1"/>
          <p:nvPr/>
        </p:nvSpPr>
        <p:spPr>
          <a:xfrm>
            <a:off x="5976156" y="1636057"/>
            <a:ext cx="64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7200" dirty="0">
                <a:solidFill>
                  <a:srgbClr val="C00000"/>
                </a:solidFill>
              </a:rPr>
              <a:t>7</a:t>
            </a:r>
            <a:endParaRPr lang="en-AU" sz="7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>
            <a:noAutofit/>
          </a:bodyPr>
          <a:lstStyle/>
          <a:p>
            <a:pPr algn="ctr"/>
            <a:br>
              <a:rPr lang="hr-HR" sz="4400" dirty="0"/>
            </a:br>
            <a:r>
              <a:rPr lang="hr-HR" sz="4400" dirty="0">
                <a:solidFill>
                  <a:srgbClr val="C00000"/>
                </a:solidFill>
              </a:rPr>
              <a:t>Obveze partnera </a:t>
            </a:r>
            <a:br>
              <a:rPr lang="hr-HR" sz="4400" dirty="0">
                <a:solidFill>
                  <a:srgbClr val="C00000"/>
                </a:solidFill>
              </a:rPr>
            </a:br>
            <a:endParaRPr lang="hr-HR" sz="4400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1" y="1340768"/>
            <a:ext cx="5338936" cy="453650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hr-HR" dirty="0"/>
          </a:p>
          <a:p>
            <a:pPr lvl="0"/>
            <a:r>
              <a:rPr lang="hr-HR" dirty="0">
                <a:solidFill>
                  <a:srgbClr val="FFFF00"/>
                </a:solidFill>
              </a:rPr>
              <a:t>Priprema dokumentacije za ZNS</a:t>
            </a:r>
          </a:p>
          <a:p>
            <a:pPr lvl="0"/>
            <a:endParaRPr lang="hr-HR" dirty="0">
              <a:solidFill>
                <a:srgbClr val="FFFF00"/>
              </a:solidFill>
            </a:endParaRPr>
          </a:p>
          <a:p>
            <a:pPr marL="715963" lvl="0">
              <a:buFont typeface="Wingdings" panose="05000000000000000000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Evidencija prisutnosti učenika - popunjena u skladu s e-dnevnikom, radi kontrole točnosti evidencije</a:t>
            </a:r>
          </a:p>
          <a:p>
            <a:pPr marL="715963">
              <a:buFont typeface="Wingdings" panose="05000000000000000000" pitchFamily="2" charset="2"/>
              <a:buChar char="Ø"/>
            </a:pPr>
            <a:endParaRPr lang="hr-HR" dirty="0">
              <a:solidFill>
                <a:srgbClr val="FFFF00"/>
              </a:solidFill>
            </a:endParaRPr>
          </a:p>
          <a:p>
            <a:pPr marL="715963">
              <a:buFont typeface="Wingdings" panose="05000000000000000000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Priprema izvoda iz E-dnevnika – na zahtjev kontrole</a:t>
            </a:r>
          </a:p>
          <a:p>
            <a:pPr marL="715963">
              <a:buFont typeface="Wingdings" panose="05000000000000000000" pitchFamily="2" charset="2"/>
              <a:buChar char="Ø"/>
            </a:pPr>
            <a:endParaRPr lang="hr-HR" dirty="0">
              <a:solidFill>
                <a:srgbClr val="FFFF00"/>
              </a:solidFill>
            </a:endParaRPr>
          </a:p>
          <a:p>
            <a:pPr marL="715963">
              <a:buFont typeface="Wingdings" panose="05000000000000000000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Tablica o pokazateljima – broj učenika na početku </a:t>
            </a:r>
            <a:r>
              <a:rPr lang="hr-HR" dirty="0" err="1">
                <a:solidFill>
                  <a:srgbClr val="FFFF00"/>
                </a:solidFill>
              </a:rPr>
              <a:t>šk.god</a:t>
            </a:r>
            <a:r>
              <a:rPr lang="hr-HR" dirty="0">
                <a:solidFill>
                  <a:srgbClr val="FFFF00"/>
                </a:solidFill>
              </a:rPr>
              <a:t>. + migracije</a:t>
            </a:r>
          </a:p>
          <a:p>
            <a:pPr marL="715963">
              <a:buFont typeface="Wingdings" panose="05000000000000000000" pitchFamily="2" charset="2"/>
              <a:buChar char="Ø"/>
            </a:pPr>
            <a:endParaRPr lang="hr-HR" dirty="0">
              <a:solidFill>
                <a:srgbClr val="FFFF00"/>
              </a:solidFill>
            </a:endParaRPr>
          </a:p>
          <a:p>
            <a:pPr marL="715963">
              <a:buFont typeface="Wingdings" panose="05000000000000000000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GDPR izjave</a:t>
            </a:r>
          </a:p>
          <a:p>
            <a:pPr lvl="0"/>
            <a:endParaRPr lang="hr-HR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0" lvl="0" indent="0">
              <a:buNone/>
            </a:pPr>
            <a:endParaRPr lang="hr-HR" b="1" dirty="0"/>
          </a:p>
          <a:p>
            <a:pPr marL="0" lvl="0" indent="0">
              <a:buNone/>
            </a:pPr>
            <a:endParaRPr lang="hr-HR" b="1" dirty="0"/>
          </a:p>
          <a:p>
            <a:endParaRPr lang="hr-HR" dirty="0"/>
          </a:p>
        </p:txBody>
      </p:sp>
      <p:pic>
        <p:nvPicPr>
          <p:cNvPr id="6" name="Picture 2" descr="C:\Users\VladimirSadek\Desktop\Svi u školi, svi pri stolu 5\Vidljivost\vidljivost logo.jpg">
            <a:extLst>
              <a:ext uri="{FF2B5EF4-FFF2-40B4-BE49-F238E27FC236}">
                <a16:creationId xmlns:a16="http://schemas.microsoft.com/office/drawing/2014/main" id="{BAF762DD-0B45-4B30-B8BE-A64FA298A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  <p:pic>
        <p:nvPicPr>
          <p:cNvPr id="4" name="Slika 3" descr="Slika na kojoj se prikazuje tekst&#10;&#10;Opis je automatski generiran">
            <a:extLst>
              <a:ext uri="{FF2B5EF4-FFF2-40B4-BE49-F238E27FC236}">
                <a16:creationId xmlns:a16="http://schemas.microsoft.com/office/drawing/2014/main" id="{00870828-2AC0-BC6D-E987-4C615715FD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29" t="35155" r="59984" b="33248"/>
          <a:stretch/>
        </p:blipFill>
        <p:spPr bwMode="auto">
          <a:xfrm>
            <a:off x="5617980" y="2238375"/>
            <a:ext cx="3200400" cy="23812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71208"/>
          </a:xfrm>
        </p:spPr>
        <p:txBody>
          <a:bodyPr/>
          <a:lstStyle/>
          <a:p>
            <a:pPr algn="ctr"/>
            <a:r>
              <a:rPr lang="hr-HR" sz="4400" dirty="0">
                <a:solidFill>
                  <a:srgbClr val="C00000"/>
                </a:solidFill>
              </a:rPr>
              <a:t>Obveze partnera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556792"/>
            <a:ext cx="5328592" cy="4896544"/>
          </a:xfrm>
        </p:spPr>
        <p:txBody>
          <a:bodyPr>
            <a:normAutofit fontScale="62500" lnSpcReduction="20000"/>
          </a:bodyPr>
          <a:lstStyle/>
          <a:p>
            <a:endParaRPr lang="hr-HR" dirty="0"/>
          </a:p>
          <a:p>
            <a:r>
              <a:rPr lang="hr-HR" dirty="0">
                <a:solidFill>
                  <a:srgbClr val="FFFF00"/>
                </a:solidFill>
              </a:rPr>
              <a:t>Vidljivost </a:t>
            </a:r>
          </a:p>
          <a:p>
            <a:endParaRPr lang="hr-HR" dirty="0">
              <a:solidFill>
                <a:srgbClr val="FFFF00"/>
              </a:solidFill>
            </a:endParaRPr>
          </a:p>
          <a:p>
            <a:pPr marL="892175">
              <a:buFont typeface="Wingdings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Plakat projekta na oglasnoj ploči, ulazu ili vidljivom mjestu</a:t>
            </a:r>
          </a:p>
          <a:p>
            <a:pPr marL="892175">
              <a:buFont typeface="Wingdings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Objava plakata na web stranici škole</a:t>
            </a:r>
          </a:p>
          <a:p>
            <a:pPr>
              <a:buNone/>
            </a:pPr>
            <a:endParaRPr lang="hr-HR" dirty="0">
              <a:solidFill>
                <a:srgbClr val="FFFF00"/>
              </a:solidFill>
            </a:endParaRPr>
          </a:p>
          <a:p>
            <a:r>
              <a:rPr lang="hr-HR" dirty="0">
                <a:solidFill>
                  <a:srgbClr val="FFFF00"/>
                </a:solidFill>
              </a:rPr>
              <a:t>Dokumentacija spremna za kontrolu</a:t>
            </a:r>
          </a:p>
          <a:p>
            <a:endParaRPr lang="hr-HR" dirty="0">
              <a:solidFill>
                <a:srgbClr val="FFFF00"/>
              </a:solidFill>
            </a:endParaRPr>
          </a:p>
          <a:p>
            <a:pPr marL="715963" indent="-273050">
              <a:buFont typeface="Wingdings" panose="05000000000000000000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Odluke školskog odbora - o utvrđivanju kriterija i o broju učenika</a:t>
            </a:r>
          </a:p>
          <a:p>
            <a:pPr marL="715963" indent="-273050">
              <a:buFont typeface="Wingdings" panose="05000000000000000000" pitchFamily="2" charset="2"/>
              <a:buChar char="Ø"/>
            </a:pPr>
            <a:endParaRPr lang="hr-HR" dirty="0">
              <a:solidFill>
                <a:srgbClr val="FFFF00"/>
              </a:solidFill>
            </a:endParaRPr>
          </a:p>
          <a:p>
            <a:pPr marL="715963" indent="-273050">
              <a:buFont typeface="Wingdings" panose="05000000000000000000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Dokazna dokumentacija za svakog učenika</a:t>
            </a:r>
          </a:p>
          <a:p>
            <a:pPr marL="715963" indent="-273050">
              <a:buFont typeface="Wingdings" panose="05000000000000000000" pitchFamily="2" charset="2"/>
              <a:buChar char="Ø"/>
            </a:pPr>
            <a:endParaRPr lang="hr-HR" dirty="0">
              <a:solidFill>
                <a:srgbClr val="FFFF00"/>
              </a:solidFill>
            </a:endParaRPr>
          </a:p>
          <a:p>
            <a:pPr marL="715963" lvl="0" indent="-273050">
              <a:buFont typeface="Wingdings" panose="05000000000000000000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Evidencija izvora financiranja - za sve učenike</a:t>
            </a:r>
            <a:r>
              <a:rPr lang="hr-HR" b="1" dirty="0">
                <a:solidFill>
                  <a:srgbClr val="FFFF00"/>
                </a:solidFill>
              </a:rPr>
              <a:t> </a:t>
            </a:r>
            <a:r>
              <a:rPr lang="hr-HR" dirty="0">
                <a:solidFill>
                  <a:srgbClr val="FFFF00"/>
                </a:solidFill>
              </a:rPr>
              <a:t>u školi navesti tko financira njihovu prehranu. </a:t>
            </a:r>
          </a:p>
          <a:p>
            <a:endParaRPr lang="hr-HR" dirty="0"/>
          </a:p>
        </p:txBody>
      </p:sp>
      <p:pic>
        <p:nvPicPr>
          <p:cNvPr id="5" name="Slika 4" descr="Slika na kojoj se prikazuje tekst, ploča za pisanje&#10;&#10;Opis je automatski generiran">
            <a:extLst>
              <a:ext uri="{FF2B5EF4-FFF2-40B4-BE49-F238E27FC236}">
                <a16:creationId xmlns:a16="http://schemas.microsoft.com/office/drawing/2014/main" id="{BDB9A3F3-98CD-D624-85C4-8AA8696EB8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700807"/>
            <a:ext cx="3034680" cy="429103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824536"/>
          </a:xfrm>
        </p:spPr>
        <p:txBody>
          <a:bodyPr>
            <a:normAutofit/>
          </a:bodyPr>
          <a:lstStyle/>
          <a:p>
            <a:pPr>
              <a:buNone/>
            </a:pPr>
            <a:endParaRPr lang="hr-HR" dirty="0"/>
          </a:p>
          <a:p>
            <a:pPr algn="ctr">
              <a:buNone/>
            </a:pPr>
            <a:r>
              <a:rPr lang="hr-HR" sz="4800" dirty="0">
                <a:solidFill>
                  <a:srgbClr val="FFFF00"/>
                </a:solidFill>
              </a:rPr>
              <a:t>Hvala na pažnji!</a:t>
            </a:r>
          </a:p>
        </p:txBody>
      </p:sp>
      <p:pic>
        <p:nvPicPr>
          <p:cNvPr id="7" name="Slika 6" descr="EpsonVladimirS_20180418_080955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212976"/>
            <a:ext cx="7557516" cy="1709928"/>
          </a:xfrm>
          <a:prstGeom prst="rect">
            <a:avLst/>
          </a:prstGeom>
        </p:spPr>
      </p:pic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2402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/>
          <a:lstStyle/>
          <a:p>
            <a:pPr algn="ctr"/>
            <a:r>
              <a:rPr lang="hr-HR" dirty="0">
                <a:solidFill>
                  <a:srgbClr val="C00000"/>
                </a:solidFill>
              </a:rPr>
              <a:t>O projektu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5974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hr-HR" b="1" dirty="0">
                <a:solidFill>
                  <a:schemeClr val="bg1"/>
                </a:solidFill>
              </a:rPr>
              <a:t>KORISNIK:</a:t>
            </a:r>
            <a:endParaRPr lang="hr-HR" dirty="0">
              <a:solidFill>
                <a:schemeClr val="bg1"/>
              </a:solidFill>
            </a:endParaRPr>
          </a:p>
          <a:p>
            <a:r>
              <a:rPr lang="hr-HR" b="1" dirty="0">
                <a:solidFill>
                  <a:schemeClr val="bg1"/>
                </a:solidFill>
              </a:rPr>
              <a:t>Koprivničko-križevačka županija                                                                    </a:t>
            </a:r>
            <a:endParaRPr lang="hr-HR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hr-HR" dirty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r>
              <a:rPr lang="hr-HR" b="1" dirty="0">
                <a:solidFill>
                  <a:schemeClr val="bg1"/>
                </a:solidFill>
              </a:rPr>
              <a:t>PROJEKTNI PARTNERI: </a:t>
            </a:r>
            <a:r>
              <a:rPr lang="hr-HR" dirty="0">
                <a:solidFill>
                  <a:schemeClr val="bg1"/>
                </a:solidFill>
              </a:rPr>
              <a:t>18 osnovnih škola kojima je Županija osnivač:</a:t>
            </a:r>
          </a:p>
          <a:p>
            <a:pPr>
              <a:buNone/>
            </a:pPr>
            <a:endParaRPr lang="hr-HR" dirty="0">
              <a:solidFill>
                <a:schemeClr val="bg1"/>
              </a:solidFill>
            </a:endParaRPr>
          </a:p>
          <a:p>
            <a:pPr>
              <a:buNone/>
            </a:pPr>
            <a:endParaRPr lang="hr-HR" dirty="0">
              <a:solidFill>
                <a:schemeClr val="bg1"/>
              </a:solidFill>
            </a:endParaRPr>
          </a:p>
          <a:p>
            <a:r>
              <a:rPr lang="hr-HR" dirty="0">
                <a:solidFill>
                  <a:schemeClr val="bg1"/>
                </a:solidFill>
              </a:rPr>
              <a:t>OŠ Sidonije Rubido Erdödy Gornja Rijeka</a:t>
            </a:r>
          </a:p>
          <a:p>
            <a:r>
              <a:rPr lang="hr-HR" dirty="0">
                <a:solidFill>
                  <a:schemeClr val="bg1"/>
                </a:solidFill>
              </a:rPr>
              <a:t>OŠ Legrad</a:t>
            </a:r>
          </a:p>
          <a:p>
            <a:r>
              <a:rPr lang="hr-HR" dirty="0">
                <a:solidFill>
                  <a:schemeClr val="bg1"/>
                </a:solidFill>
              </a:rPr>
              <a:t>OŠ Kloštar Podravski</a:t>
            </a:r>
          </a:p>
          <a:p>
            <a:r>
              <a:rPr lang="hr-HR" dirty="0">
                <a:solidFill>
                  <a:schemeClr val="bg1"/>
                </a:solidFill>
              </a:rPr>
              <a:t>OŠ Andrije </a:t>
            </a:r>
            <a:r>
              <a:rPr lang="hr-HR" dirty="0" err="1">
                <a:solidFill>
                  <a:schemeClr val="bg1"/>
                </a:solidFill>
              </a:rPr>
              <a:t>Palmovića</a:t>
            </a:r>
            <a:r>
              <a:rPr lang="hr-HR" dirty="0">
                <a:solidFill>
                  <a:schemeClr val="bg1"/>
                </a:solidFill>
              </a:rPr>
              <a:t> Rasinja</a:t>
            </a:r>
          </a:p>
          <a:p>
            <a:r>
              <a:rPr lang="hr-HR" dirty="0">
                <a:solidFill>
                  <a:schemeClr val="bg1"/>
                </a:solidFill>
              </a:rPr>
              <a:t>OŠ Koprivnički Bregi</a:t>
            </a:r>
          </a:p>
          <a:p>
            <a:r>
              <a:rPr lang="hr-HR" dirty="0">
                <a:solidFill>
                  <a:schemeClr val="bg1"/>
                </a:solidFill>
              </a:rPr>
              <a:t>OŠ Sveti Petar Orehovec</a:t>
            </a:r>
          </a:p>
          <a:p>
            <a:r>
              <a:rPr lang="hr-HR" dirty="0">
                <a:solidFill>
                  <a:schemeClr val="bg1"/>
                </a:solidFill>
              </a:rPr>
              <a:t>OŠ “Grigor Vitez” Sveti Ivan Žabno</a:t>
            </a:r>
          </a:p>
          <a:p>
            <a:r>
              <a:rPr lang="hr-HR" dirty="0">
                <a:solidFill>
                  <a:schemeClr val="bg1"/>
                </a:solidFill>
              </a:rPr>
              <a:t>OŠ „Fran Koncelak“ Drnje</a:t>
            </a:r>
          </a:p>
          <a:p>
            <a:r>
              <a:rPr lang="hr-HR" dirty="0">
                <a:solidFill>
                  <a:schemeClr val="bg1"/>
                </a:solidFill>
              </a:rPr>
              <a:t>OŠ „Mihovil Pavlek Miškina“ </a:t>
            </a:r>
            <a:r>
              <a:rPr lang="hr-HR" dirty="0" err="1">
                <a:solidFill>
                  <a:schemeClr val="bg1"/>
                </a:solidFill>
              </a:rPr>
              <a:t>Đelekovec</a:t>
            </a:r>
            <a:endParaRPr lang="hr-HR" dirty="0">
              <a:solidFill>
                <a:schemeClr val="bg1"/>
              </a:solidFill>
            </a:endParaRPr>
          </a:p>
          <a:p>
            <a:r>
              <a:rPr lang="hr-HR" dirty="0">
                <a:solidFill>
                  <a:schemeClr val="bg1"/>
                </a:solidFill>
              </a:rPr>
              <a:t>OŠ „Ivan Lacković </a:t>
            </a:r>
            <a:r>
              <a:rPr lang="hr-HR" dirty="0" err="1">
                <a:solidFill>
                  <a:schemeClr val="bg1"/>
                </a:solidFill>
              </a:rPr>
              <a:t>Croata</a:t>
            </a:r>
            <a:r>
              <a:rPr lang="hr-HR" dirty="0">
                <a:solidFill>
                  <a:schemeClr val="bg1"/>
                </a:solidFill>
              </a:rPr>
              <a:t>“ </a:t>
            </a:r>
            <a:r>
              <a:rPr lang="hr-HR" dirty="0" err="1">
                <a:solidFill>
                  <a:schemeClr val="bg1"/>
                </a:solidFill>
              </a:rPr>
              <a:t>Kalinovac</a:t>
            </a:r>
            <a:endParaRPr lang="hr-HR" dirty="0">
              <a:solidFill>
                <a:schemeClr val="bg1"/>
              </a:solidFill>
            </a:endParaRPr>
          </a:p>
          <a:p>
            <a:r>
              <a:rPr lang="hr-HR" dirty="0">
                <a:solidFill>
                  <a:schemeClr val="bg1"/>
                </a:solidFill>
              </a:rPr>
              <a:t>OŠ Koprivnički Ivanec</a:t>
            </a:r>
          </a:p>
          <a:p>
            <a:r>
              <a:rPr lang="hr-HR" dirty="0">
                <a:solidFill>
                  <a:schemeClr val="bg1"/>
                </a:solidFill>
              </a:rPr>
              <a:t>OŠ Kalnik	</a:t>
            </a:r>
          </a:p>
          <a:p>
            <a:r>
              <a:rPr lang="hr-HR" dirty="0">
                <a:solidFill>
                  <a:schemeClr val="bg1"/>
                </a:solidFill>
              </a:rPr>
              <a:t>OŠ Ferdinandovac</a:t>
            </a:r>
          </a:p>
          <a:p>
            <a:r>
              <a:rPr lang="hr-HR" dirty="0">
                <a:solidFill>
                  <a:schemeClr val="bg1"/>
                </a:solidFill>
              </a:rPr>
              <a:t>OŠ </a:t>
            </a:r>
            <a:r>
              <a:rPr lang="hr-HR" dirty="0" err="1">
                <a:solidFill>
                  <a:schemeClr val="bg1"/>
                </a:solidFill>
              </a:rPr>
              <a:t>Sokolovac</a:t>
            </a:r>
            <a:endParaRPr lang="hr-HR" dirty="0">
              <a:solidFill>
                <a:schemeClr val="bg1"/>
              </a:solidFill>
            </a:endParaRPr>
          </a:p>
          <a:p>
            <a:r>
              <a:rPr lang="hr-HR" dirty="0">
                <a:solidFill>
                  <a:schemeClr val="bg1"/>
                </a:solidFill>
              </a:rPr>
              <a:t>OŠ “</a:t>
            </a:r>
            <a:r>
              <a:rPr lang="hr-HR" dirty="0" err="1">
                <a:solidFill>
                  <a:schemeClr val="bg1"/>
                </a:solidFill>
              </a:rPr>
              <a:t>Prof</a:t>
            </a:r>
            <a:r>
              <a:rPr lang="hr-HR" dirty="0">
                <a:solidFill>
                  <a:schemeClr val="bg1"/>
                </a:solidFill>
              </a:rPr>
              <a:t>. Blaž </a:t>
            </a:r>
            <a:r>
              <a:rPr lang="hr-HR" dirty="0" err="1">
                <a:solidFill>
                  <a:schemeClr val="bg1"/>
                </a:solidFill>
              </a:rPr>
              <a:t>Mađer</a:t>
            </a:r>
            <a:r>
              <a:rPr lang="hr-HR" dirty="0">
                <a:solidFill>
                  <a:schemeClr val="bg1"/>
                </a:solidFill>
              </a:rPr>
              <a:t>” Novigrad Podravski</a:t>
            </a:r>
          </a:p>
          <a:p>
            <a:r>
              <a:rPr lang="hr-HR" dirty="0">
                <a:solidFill>
                  <a:schemeClr val="bg1"/>
                </a:solidFill>
              </a:rPr>
              <a:t>OŠ </a:t>
            </a:r>
            <a:r>
              <a:rPr lang="hr-HR" dirty="0" err="1">
                <a:solidFill>
                  <a:schemeClr val="bg1"/>
                </a:solidFill>
              </a:rPr>
              <a:t>Prof</a:t>
            </a:r>
            <a:r>
              <a:rPr lang="hr-HR" dirty="0">
                <a:solidFill>
                  <a:schemeClr val="bg1"/>
                </a:solidFill>
              </a:rPr>
              <a:t>. Franje Viktora </a:t>
            </a:r>
            <a:r>
              <a:rPr lang="hr-HR" dirty="0" err="1">
                <a:solidFill>
                  <a:schemeClr val="bg1"/>
                </a:solidFill>
              </a:rPr>
              <a:t>Šignjara</a:t>
            </a:r>
            <a:r>
              <a:rPr lang="hr-HR" dirty="0">
                <a:solidFill>
                  <a:schemeClr val="bg1"/>
                </a:solidFill>
              </a:rPr>
              <a:t> Virje</a:t>
            </a:r>
          </a:p>
          <a:p>
            <a:r>
              <a:rPr lang="hr-HR" dirty="0">
                <a:solidFill>
                  <a:schemeClr val="bg1"/>
                </a:solidFill>
              </a:rPr>
              <a:t>OŠ Molve</a:t>
            </a:r>
          </a:p>
          <a:p>
            <a:r>
              <a:rPr lang="hr-HR" dirty="0">
                <a:solidFill>
                  <a:schemeClr val="bg1"/>
                </a:solidFill>
              </a:rPr>
              <a:t>OŠ Gola</a:t>
            </a:r>
          </a:p>
        </p:txBody>
      </p:sp>
      <p:pic>
        <p:nvPicPr>
          <p:cNvPr id="2050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  <p:pic>
        <p:nvPicPr>
          <p:cNvPr id="4" name="Slika 3" descr="Slika na kojoj se prikazuje tekst&#10;&#10;Opis je automatski generiran">
            <a:extLst>
              <a:ext uri="{FF2B5EF4-FFF2-40B4-BE49-F238E27FC236}">
                <a16:creationId xmlns:a16="http://schemas.microsoft.com/office/drawing/2014/main" id="{FD946BA9-02EF-BACC-6F04-99FB73D402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148" t="33804" r="35350" b="27102"/>
          <a:stretch/>
        </p:blipFill>
        <p:spPr bwMode="auto">
          <a:xfrm>
            <a:off x="4708599" y="2804730"/>
            <a:ext cx="4031665" cy="21364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Rukopis 4">
                <a:extLst>
                  <a:ext uri="{FF2B5EF4-FFF2-40B4-BE49-F238E27FC236}">
                    <a16:creationId xmlns:a16="http://schemas.microsoft.com/office/drawing/2014/main" id="{C456A4FA-D7CE-CB66-2ED7-EADDB2F062A0}"/>
                  </a:ext>
                </a:extLst>
              </p14:cNvPr>
              <p14:cNvContentPartPr/>
              <p14:nvPr/>
            </p14:nvContentPartPr>
            <p14:xfrm>
              <a:off x="6240292" y="3872464"/>
              <a:ext cx="360" cy="2160"/>
            </p14:xfrm>
          </p:contentPart>
        </mc:Choice>
        <mc:Fallback>
          <p:pic>
            <p:nvPicPr>
              <p:cNvPr id="5" name="Rukopis 4">
                <a:extLst>
                  <a:ext uri="{FF2B5EF4-FFF2-40B4-BE49-F238E27FC236}">
                    <a16:creationId xmlns:a16="http://schemas.microsoft.com/office/drawing/2014/main" id="{C456A4FA-D7CE-CB66-2ED7-EADDB2F062A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1292" y="3863824"/>
                <a:ext cx="18000" cy="198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/>
          <a:lstStyle/>
          <a:p>
            <a:pPr algn="ctr"/>
            <a:r>
              <a:rPr lang="hr-HR" dirty="0">
                <a:solidFill>
                  <a:srgbClr val="C00000"/>
                </a:solidFill>
              </a:rPr>
              <a:t>O projektu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303043"/>
          </a:xfrm>
        </p:spPr>
        <p:txBody>
          <a:bodyPr>
            <a:normAutofit fontScale="77500" lnSpcReduction="20000"/>
          </a:bodyPr>
          <a:lstStyle/>
          <a:p>
            <a:r>
              <a:rPr lang="hr-HR" b="1" dirty="0">
                <a:solidFill>
                  <a:schemeClr val="bg1"/>
                </a:solidFill>
                <a:latin typeface="+mj-lt"/>
              </a:rPr>
              <a:t>Ukupna vrijednost : </a:t>
            </a:r>
            <a:r>
              <a:rPr lang="hr-HR" b="1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892.539,90</a:t>
            </a:r>
            <a:r>
              <a:rPr lang="hr-HR" b="1" dirty="0">
                <a:solidFill>
                  <a:schemeClr val="bg1"/>
                </a:solidFill>
                <a:latin typeface="+mj-lt"/>
              </a:rPr>
              <a:t> kn</a:t>
            </a:r>
          </a:p>
          <a:p>
            <a:pPr algn="just"/>
            <a:r>
              <a:rPr lang="hr-HR" dirty="0">
                <a:solidFill>
                  <a:schemeClr val="bg1"/>
                </a:solidFill>
              </a:rPr>
              <a:t>Bespovratna sredstva: 100%</a:t>
            </a:r>
          </a:p>
          <a:p>
            <a:pPr algn="just"/>
            <a:endParaRPr lang="hr-HR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hr-HR" b="1" dirty="0">
                <a:solidFill>
                  <a:schemeClr val="bg1"/>
                </a:solidFill>
              </a:rPr>
              <a:t>IZVOR FINANCIRANJA</a:t>
            </a:r>
            <a:r>
              <a:rPr lang="hr-HR" dirty="0">
                <a:solidFill>
                  <a:schemeClr val="bg1"/>
                </a:solidFill>
              </a:rPr>
              <a:t>: </a:t>
            </a:r>
          </a:p>
          <a:p>
            <a:r>
              <a:rPr lang="hr-HR" dirty="0">
                <a:solidFill>
                  <a:schemeClr val="bg1"/>
                </a:solidFill>
              </a:rPr>
              <a:t>Fond europske pomoći za najpotrebitije (FEAD) – 85%</a:t>
            </a:r>
          </a:p>
          <a:p>
            <a:r>
              <a:rPr lang="hr-HR" dirty="0">
                <a:solidFill>
                  <a:schemeClr val="bg1"/>
                </a:solidFill>
              </a:rPr>
              <a:t>Državni proračun Republike Hrvatske – 15%</a:t>
            </a:r>
          </a:p>
          <a:p>
            <a:pPr algn="just">
              <a:buNone/>
            </a:pPr>
            <a:endParaRPr lang="hr-HR" dirty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hr-HR" b="1" dirty="0">
                <a:solidFill>
                  <a:schemeClr val="bg1"/>
                </a:solidFill>
              </a:rPr>
              <a:t>UPRAVLJAČKO TIJELO: </a:t>
            </a:r>
            <a:r>
              <a:rPr lang="hr-HR" dirty="0">
                <a:solidFill>
                  <a:schemeClr val="bg1"/>
                </a:solidFill>
              </a:rPr>
              <a:t>Ministarstvo rada, mirovinskoga sustava, obitelji i socijalne politike</a:t>
            </a:r>
          </a:p>
          <a:p>
            <a:pPr algn="just">
              <a:buNone/>
            </a:pPr>
            <a:endParaRPr lang="hr-HR" dirty="0">
              <a:solidFill>
                <a:schemeClr val="bg1"/>
              </a:solidFill>
            </a:endParaRPr>
          </a:p>
          <a:p>
            <a:pPr algn="just"/>
            <a:r>
              <a:rPr lang="hr-HR" dirty="0">
                <a:solidFill>
                  <a:schemeClr val="bg1"/>
                </a:solidFill>
              </a:rPr>
              <a:t>Ugovor o dodjeli bespovratnih sredstava potpisan 27. lipnja 2022.</a:t>
            </a:r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>
                <a:solidFill>
                  <a:srgbClr val="C00000"/>
                </a:solidFill>
              </a:rPr>
              <a:t>O projektu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r-HR" b="1" dirty="0">
                <a:solidFill>
                  <a:schemeClr val="bg1"/>
                </a:solidFill>
              </a:rPr>
              <a:t>POZIV:</a:t>
            </a:r>
            <a:r>
              <a:rPr lang="hr-HR" dirty="0">
                <a:solidFill>
                  <a:schemeClr val="bg1"/>
                </a:solidFill>
              </a:rPr>
              <a:t> Osiguravanje školske prehrane za djecu u riziku od siromaštva (školska godina 2022. – 2023.)</a:t>
            </a:r>
          </a:p>
          <a:p>
            <a:pPr algn="just"/>
            <a:endParaRPr lang="hr-HR" dirty="0">
              <a:solidFill>
                <a:schemeClr val="bg1"/>
              </a:solidFill>
            </a:endParaRPr>
          </a:p>
          <a:p>
            <a:r>
              <a:rPr lang="hr-HR" b="1" dirty="0">
                <a:solidFill>
                  <a:schemeClr val="bg1"/>
                </a:solidFill>
              </a:rPr>
              <a:t>OPĆI CILJ: </a:t>
            </a:r>
            <a:r>
              <a:rPr lang="hr-HR" dirty="0">
                <a:solidFill>
                  <a:schemeClr val="bg1"/>
                </a:solidFill>
              </a:rPr>
              <a:t>Ublažavanje najgorih oblika dječjeg siromaštva u Koprivničko-križevačkoj županiji, pružanjem nefinancijske pomoći djeci u siromaštvu ili u riziku od siromaštva</a:t>
            </a:r>
          </a:p>
          <a:p>
            <a:endParaRPr lang="hr-HR" dirty="0">
              <a:solidFill>
                <a:schemeClr val="bg1"/>
              </a:solidFill>
            </a:endParaRPr>
          </a:p>
          <a:p>
            <a:r>
              <a:rPr lang="hr-HR" b="1" dirty="0">
                <a:solidFill>
                  <a:schemeClr val="bg1"/>
                </a:solidFill>
              </a:rPr>
              <a:t>SVRHA PROJEKTA: </a:t>
            </a:r>
            <a:r>
              <a:rPr lang="hr-HR" dirty="0">
                <a:solidFill>
                  <a:schemeClr val="bg1"/>
                </a:solidFill>
              </a:rPr>
              <a:t>Osigurati školsku prehranu za učenike u županijskim osnovnim školama koji žive u siromaštvu ili su u riziku od siromaštva.</a:t>
            </a:r>
          </a:p>
          <a:p>
            <a:endParaRPr lang="hr-HR" dirty="0">
              <a:solidFill>
                <a:schemeClr val="bg1"/>
              </a:solidFill>
            </a:endParaRPr>
          </a:p>
          <a:p>
            <a:r>
              <a:rPr lang="hr-HR" b="1" dirty="0">
                <a:solidFill>
                  <a:schemeClr val="bg1"/>
                </a:solidFill>
              </a:rPr>
              <a:t>CILJNA SKUPINA:</a:t>
            </a:r>
            <a:r>
              <a:rPr lang="hr-HR" dirty="0">
                <a:solidFill>
                  <a:schemeClr val="bg1"/>
                </a:solidFill>
              </a:rPr>
              <a:t> 888 učenika koji žive u siromaštvu ili u riziku od siromaštva – za njih je projektom osigurana besplatna školska prehrana</a:t>
            </a:r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600" b="1" dirty="0">
                <a:solidFill>
                  <a:srgbClr val="C00000"/>
                </a:solidFill>
              </a:rPr>
              <a:t>ELEMENTI PROJEKTA</a:t>
            </a:r>
            <a:endParaRPr lang="hr-HR" sz="3600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104456"/>
          </a:xfrm>
        </p:spPr>
        <p:txBody>
          <a:bodyPr>
            <a:normAutofit fontScale="85000" lnSpcReduction="20000"/>
          </a:bodyPr>
          <a:lstStyle/>
          <a:p>
            <a:r>
              <a:rPr lang="hr-HR" u="sng" dirty="0">
                <a:solidFill>
                  <a:srgbClr val="FFFF00"/>
                </a:solidFill>
              </a:rPr>
              <a:t>Trošak kupnje hrane/trošak školskog obroka</a:t>
            </a:r>
            <a:r>
              <a:rPr lang="hr-HR" dirty="0">
                <a:solidFill>
                  <a:srgbClr val="FFFF00"/>
                </a:solidFill>
              </a:rPr>
              <a:t> – priprema školskih obroka za uključene učenike tijekom 10 mjeseci u školskoj godini 2022./2023.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hr-HR" dirty="0">
                <a:solidFill>
                  <a:srgbClr val="FFFF00"/>
                </a:solidFill>
                <a:sym typeface="Wingdings" pitchFamily="2" charset="2"/>
              </a:rPr>
              <a:t>Maksimalno </a:t>
            </a:r>
            <a:r>
              <a:rPr lang="hr-HR" b="1" dirty="0">
                <a:solidFill>
                  <a:srgbClr val="FFFF00"/>
                </a:solidFill>
              </a:rPr>
              <a:t>155.400 obroka</a:t>
            </a:r>
          </a:p>
          <a:p>
            <a:pPr>
              <a:buFont typeface="Wingdings" panose="05000000000000000000" pitchFamily="2" charset="2"/>
              <a:buChar char="à"/>
            </a:pPr>
            <a:endParaRPr lang="hr-HR" b="1" dirty="0">
              <a:solidFill>
                <a:srgbClr val="FFFF00"/>
              </a:solidFill>
            </a:endParaRPr>
          </a:p>
          <a:p>
            <a:endParaRPr lang="hr-HR" dirty="0">
              <a:solidFill>
                <a:srgbClr val="FFFF00"/>
              </a:solidFill>
            </a:endParaRPr>
          </a:p>
          <a:p>
            <a:endParaRPr lang="hr-HR" dirty="0">
              <a:solidFill>
                <a:srgbClr val="FFFF00"/>
              </a:solidFill>
            </a:endParaRPr>
          </a:p>
          <a:p>
            <a:endParaRPr lang="hr-HR" dirty="0">
              <a:solidFill>
                <a:srgbClr val="FFFF00"/>
              </a:solidFill>
            </a:endParaRPr>
          </a:p>
          <a:p>
            <a:endParaRPr lang="hr-HR" dirty="0">
              <a:solidFill>
                <a:srgbClr val="FFFF00"/>
              </a:solidFill>
            </a:endParaRPr>
          </a:p>
          <a:p>
            <a:r>
              <a:rPr lang="hr-HR" u="sng" dirty="0">
                <a:solidFill>
                  <a:srgbClr val="FFFF00"/>
                </a:solidFill>
              </a:rPr>
              <a:t>Administrativni troškovi</a:t>
            </a:r>
            <a:r>
              <a:rPr lang="hr-HR" dirty="0">
                <a:solidFill>
                  <a:srgbClr val="FFFF00"/>
                </a:solidFill>
              </a:rPr>
              <a:t> – promocija i vidljivost projekta, projektni menadžment, koordinacija korisnika i partnera</a:t>
            </a:r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78CAFFA3-3A9E-01C8-9ED5-E640C3B47F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24" t="41489" r="41799" b="38566"/>
          <a:stretch/>
        </p:blipFill>
        <p:spPr bwMode="auto">
          <a:xfrm>
            <a:off x="2195736" y="3068960"/>
            <a:ext cx="4874441" cy="1440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60040"/>
          </a:xfrm>
        </p:spPr>
        <p:txBody>
          <a:bodyPr>
            <a:noAutofit/>
          </a:bodyPr>
          <a:lstStyle/>
          <a:p>
            <a:pPr algn="ctr"/>
            <a:r>
              <a:rPr lang="hr-HR" sz="3200" b="1" dirty="0">
                <a:solidFill>
                  <a:srgbClr val="C00000"/>
                </a:solidFill>
              </a:rPr>
              <a:t>CILJNA SKUPINA POZIVA</a:t>
            </a:r>
            <a:endParaRPr lang="hr-HR" sz="3200" dirty="0">
              <a:solidFill>
                <a:srgbClr val="C00000"/>
              </a:solidFill>
            </a:endParaRPr>
          </a:p>
        </p:txBody>
      </p:sp>
      <p:graphicFrame>
        <p:nvGraphicFramePr>
          <p:cNvPr id="5" name="Tablica 4">
            <a:extLst>
              <a:ext uri="{FF2B5EF4-FFF2-40B4-BE49-F238E27FC236}">
                <a16:creationId xmlns:a16="http://schemas.microsoft.com/office/drawing/2014/main" id="{DC93CDA9-7EA7-4066-A0FD-CC06DDC440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330272"/>
              </p:ext>
            </p:extLst>
          </p:nvPr>
        </p:nvGraphicFramePr>
        <p:xfrm>
          <a:off x="107504" y="980728"/>
          <a:ext cx="8856984" cy="54057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9486">
                  <a:extLst>
                    <a:ext uri="{9D8B030D-6E8A-4147-A177-3AD203B41FA5}">
                      <a16:colId xmlns:a16="http://schemas.microsoft.com/office/drawing/2014/main" val="2641734808"/>
                    </a:ext>
                  </a:extLst>
                </a:gridCol>
                <a:gridCol w="4894954">
                  <a:extLst>
                    <a:ext uri="{9D8B030D-6E8A-4147-A177-3AD203B41FA5}">
                      <a16:colId xmlns:a16="http://schemas.microsoft.com/office/drawing/2014/main" val="2565875701"/>
                    </a:ext>
                  </a:extLst>
                </a:gridCol>
                <a:gridCol w="1102544">
                  <a:extLst>
                    <a:ext uri="{9D8B030D-6E8A-4147-A177-3AD203B41FA5}">
                      <a16:colId xmlns:a16="http://schemas.microsoft.com/office/drawing/2014/main" val="172006183"/>
                    </a:ext>
                  </a:extLst>
                </a:gridCol>
              </a:tblGrid>
              <a:tr h="441182">
                <a:tc>
                  <a:txBody>
                    <a:bodyPr/>
                    <a:lstStyle/>
                    <a:p>
                      <a:r>
                        <a:rPr lang="lt-LT" sz="1400" b="1" dirty="0">
                          <a:solidFill>
                            <a:schemeClr val="bg1"/>
                          </a:solidFill>
                          <a:effectLst/>
                        </a:rPr>
                        <a:t>OBVEZAN KRITERIJ </a:t>
                      </a:r>
                      <a:endParaRPr lang="hr-HR" sz="14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r>
                        <a:rPr lang="lt-LT" sz="14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hr-HR" sz="1400" b="1" dirty="0">
                        <a:solidFill>
                          <a:schemeClr val="bg1"/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1">
                          <a:solidFill>
                            <a:schemeClr val="bg1"/>
                          </a:solidFill>
                          <a:effectLst/>
                        </a:rPr>
                        <a:t>DOKAZNI DOKUMENTI </a:t>
                      </a:r>
                      <a:endParaRPr lang="hr-HR" sz="1400" b="1">
                        <a:solidFill>
                          <a:schemeClr val="bg1"/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1400" b="1" dirty="0">
                          <a:solidFill>
                            <a:schemeClr val="bg1"/>
                          </a:solidFill>
                          <a:effectLst/>
                        </a:rPr>
                        <a:t>BROJ UČENIKA</a:t>
                      </a:r>
                      <a:endParaRPr lang="hr-HR" sz="1400" b="1" dirty="0">
                        <a:solidFill>
                          <a:schemeClr val="bg1"/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70491841"/>
                  </a:ext>
                </a:extLst>
              </a:tr>
              <a:tr h="1662061">
                <a:tc>
                  <a:txBody>
                    <a:bodyPr/>
                    <a:lstStyle/>
                    <a:p>
                      <a:r>
                        <a:rPr lang="lt-LT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DJECA IZ OBITELJI KOJE SU KORISNICE PRAVA NA DOPLATAK ZA DJECU </a:t>
                      </a:r>
                      <a:endParaRPr lang="hr-HR" sz="14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Važeće rješenje HZMO-a o priznavanju prava na doplatak za djecu ili potvrda HZMO-a o isplaćenom doplatku za djecu ili uvjerenje HZMO-a o priznatom pravu na doplatak za djecu ili potvrda o visini dohotka i primitka Porezne uprave iz koje je vidljiva isplata dječjeg doplatka 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hr-H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806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74326792"/>
                  </a:ext>
                </a:extLst>
              </a:tr>
              <a:tr h="623272">
                <a:tc>
                  <a:txBody>
                    <a:bodyPr/>
                    <a:lstStyle/>
                    <a:p>
                      <a:r>
                        <a:rPr lang="lt-LT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DODATNI KRITERIJI </a:t>
                      </a:r>
                      <a:endParaRPr lang="hr-HR" sz="14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lt-LT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(1</a:t>
                      </a:r>
                      <a:r>
                        <a:rPr lang="hr-HR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5</a:t>
                      </a:r>
                      <a:r>
                        <a:rPr lang="lt-LT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 % od ukupnog broja djece)</a:t>
                      </a:r>
                      <a:endParaRPr lang="hr-HR" sz="14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lt-LT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hr-HR" sz="16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82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11800935"/>
                  </a:ext>
                </a:extLst>
              </a:tr>
              <a:tr h="585853">
                <a:tc>
                  <a:txBody>
                    <a:bodyPr/>
                    <a:lstStyle/>
                    <a:p>
                      <a:r>
                        <a:rPr lang="lt-LT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Djeca iz višečlane obitelji (obitelj s troje i više djece) </a:t>
                      </a:r>
                      <a:endParaRPr lang="hr-HR" sz="14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Izjava o članovima zajedničkog kućanstva i rodni listovi djece ili potvrde o školovanju 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49389"/>
                  </a:ext>
                </a:extLst>
              </a:tr>
              <a:tr h="663408">
                <a:tc>
                  <a:txBody>
                    <a:bodyPr/>
                    <a:lstStyle/>
                    <a:p>
                      <a:r>
                        <a:rPr lang="lt-LT" sz="14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Djeca iz jednoroditeljskih obitelji </a:t>
                      </a:r>
                      <a:endParaRPr lang="hr-HR" sz="14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Rodni list djeteta ili izvadak iz matice rođenih i važeća odluka suda o roditeljskoj skrbi ili smrtni list roditelja ili izvadak iz matice umrlih 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949864"/>
                  </a:ext>
                </a:extLst>
              </a:tr>
              <a:tr h="560728">
                <a:tc>
                  <a:txBody>
                    <a:bodyPr/>
                    <a:lstStyle/>
                    <a:p>
                      <a:r>
                        <a:rPr lang="lt-LT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Djeca iz obitelji u riziku od siromaštva</a:t>
                      </a:r>
                      <a:endParaRPr lang="hr-HR" sz="14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lt-LT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Mišljenje/Izjava školskog pedagoga, učitelja, ravnatelja škole, socijalnog radnika ili druge stručne osobe</a:t>
                      </a:r>
                      <a:endParaRPr lang="hr-HR" sz="14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59323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hr-HR" sz="14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Rockwell" panose="02060603020205020403" pitchFamily="18" charset="0"/>
                          <a:ea typeface="Times New Roman" panose="02020603050405020304" pitchFamily="18" charset="0"/>
                          <a:cs typeface="EUAlbertina"/>
                        </a:rPr>
                        <a:t>Djeca državljani Ukrajine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Rockwell" panose="02060603020205020403" pitchFamily="18" charset="0"/>
                          <a:ea typeface="Times New Roman" panose="02020603050405020304" pitchFamily="18" charset="0"/>
                          <a:cs typeface="EUAlbertina"/>
                        </a:rPr>
                        <a:t>Iskaznica stranca pod privremenom zaštitom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/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Rockwell" panose="02060603020205020403" pitchFamily="18" charset="0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33864829"/>
                  </a:ext>
                </a:extLst>
              </a:tr>
              <a:tr h="365150">
                <a:tc gridSpan="2">
                  <a:txBody>
                    <a:bodyPr/>
                    <a:lstStyle/>
                    <a:p>
                      <a:r>
                        <a:rPr lang="lt-LT" sz="16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UKUPNO </a:t>
                      </a:r>
                      <a:endParaRPr lang="hr-HR" sz="16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888</a:t>
                      </a:r>
                      <a:endParaRPr lang="hr-HR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EUAlbertina"/>
                        <a:ea typeface="Times New Roman" panose="02020603050405020304" pitchFamily="18" charset="0"/>
                        <a:cs typeface="EUAlbertina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4123375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hr-HR" sz="3200" dirty="0">
                <a:solidFill>
                  <a:schemeClr val="accent6">
                    <a:lumMod val="50000"/>
                  </a:schemeClr>
                </a:solidFill>
              </a:rPr>
              <a:t>Uključeni učenici po školama</a:t>
            </a:r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  <p:graphicFrame>
        <p:nvGraphicFramePr>
          <p:cNvPr id="3" name="Tablica 2">
            <a:extLst>
              <a:ext uri="{FF2B5EF4-FFF2-40B4-BE49-F238E27FC236}">
                <a16:creationId xmlns:a16="http://schemas.microsoft.com/office/drawing/2014/main" id="{7A0EFC49-FD67-4A52-AA5F-38E8999FB8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724801"/>
              </p:ext>
            </p:extLst>
          </p:nvPr>
        </p:nvGraphicFramePr>
        <p:xfrm>
          <a:off x="1115616" y="1556792"/>
          <a:ext cx="7056786" cy="41044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2262">
                  <a:extLst>
                    <a:ext uri="{9D8B030D-6E8A-4147-A177-3AD203B41FA5}">
                      <a16:colId xmlns:a16="http://schemas.microsoft.com/office/drawing/2014/main" val="267867806"/>
                    </a:ext>
                  </a:extLst>
                </a:gridCol>
                <a:gridCol w="1111268">
                  <a:extLst>
                    <a:ext uri="{9D8B030D-6E8A-4147-A177-3AD203B41FA5}">
                      <a16:colId xmlns:a16="http://schemas.microsoft.com/office/drawing/2014/main" val="2871406549"/>
                    </a:ext>
                  </a:extLst>
                </a:gridCol>
                <a:gridCol w="2639636">
                  <a:extLst>
                    <a:ext uri="{9D8B030D-6E8A-4147-A177-3AD203B41FA5}">
                      <a16:colId xmlns:a16="http://schemas.microsoft.com/office/drawing/2014/main" val="2367726643"/>
                    </a:ext>
                  </a:extLst>
                </a:gridCol>
                <a:gridCol w="953620">
                  <a:extLst>
                    <a:ext uri="{9D8B030D-6E8A-4147-A177-3AD203B41FA5}">
                      <a16:colId xmlns:a16="http://schemas.microsoft.com/office/drawing/2014/main" val="3587899593"/>
                    </a:ext>
                  </a:extLst>
                </a:gridCol>
              </a:tblGrid>
              <a:tr h="645263">
                <a:tc gridSpan="2">
                  <a:txBody>
                    <a:bodyPr/>
                    <a:lstStyle/>
                    <a:p>
                      <a:pPr algn="ctr"/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hr-HR" sz="14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Škola</a:t>
                      </a:r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</a:endParaRPr>
                    </a:p>
                    <a:p>
                      <a:pPr algn="ctr"/>
                      <a:r>
                        <a:rPr lang="hr-HR" sz="14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Škola</a:t>
                      </a:r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r-HR" sz="1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463450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Koprivnički Bregi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44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Sveti Ivan Žabno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2983266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Drnje</a:t>
                      </a:r>
                      <a:endParaRPr lang="hr-HR" sz="12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148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Đelekovec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9617344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Kalnik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Koprivnički Ivanec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1960380"/>
                  </a:ext>
                </a:extLst>
              </a:tr>
              <a:tr h="383277"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Sveti Petar Orehovec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76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Molve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21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8770459"/>
                  </a:ext>
                </a:extLst>
              </a:tr>
              <a:tr h="446347"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Gornja Rijeka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50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Novigrad Podravski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46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6049608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Legrad</a:t>
                      </a:r>
                      <a:endParaRPr lang="hr-HR" sz="12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Kalinovac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20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66425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Kloštar Podravski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90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Virje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46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1242668"/>
                  </a:ext>
                </a:extLst>
              </a:tr>
              <a:tr h="417238">
                <a:tc>
                  <a:txBody>
                    <a:bodyPr/>
                    <a:lstStyle/>
                    <a:p>
                      <a:r>
                        <a:rPr lang="hr-HR" sz="1200" b="1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Ferdinandovac</a:t>
                      </a:r>
                      <a:endParaRPr lang="hr-HR" sz="1200" b="1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</a:rPr>
                        <a:t>43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Rasinja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9553726"/>
                  </a:ext>
                </a:extLst>
              </a:tr>
              <a:tr h="368722"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Sokolovac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36220" algn="l"/>
                          <a:tab pos="336550" algn="ctr"/>
                        </a:tabLst>
                      </a:pPr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hr-HR" sz="12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Gola</a:t>
                      </a:r>
                      <a:endParaRPr lang="hr-HR" sz="12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632374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hr-HR" sz="2800" b="1" dirty="0">
                <a:solidFill>
                  <a:srgbClr val="C00000"/>
                </a:solidFill>
              </a:rPr>
              <a:t>NAČIN UKLJUČIVANJA UČENIKA</a:t>
            </a:r>
            <a:endParaRPr lang="hr-HR" sz="2800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204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r-HR" dirty="0">
                <a:solidFill>
                  <a:srgbClr val="FFFF00"/>
                </a:solidFill>
              </a:rPr>
              <a:t>Sve partnerske škole pripremile su dokumentaciju kojom se potvrđuju kriteriji</a:t>
            </a:r>
          </a:p>
          <a:p>
            <a:pPr>
              <a:buNone/>
            </a:pPr>
            <a:endParaRPr lang="hr-HR" dirty="0">
              <a:solidFill>
                <a:srgbClr val="FFFF00"/>
              </a:solidFill>
            </a:endParaRPr>
          </a:p>
          <a:p>
            <a:r>
              <a:rPr lang="hr-HR" dirty="0">
                <a:solidFill>
                  <a:srgbClr val="FFFF00"/>
                </a:solidFill>
              </a:rPr>
              <a:t>Odluka školskog odbora svake škole: </a:t>
            </a:r>
          </a:p>
          <a:p>
            <a:pPr marL="895350" indent="-352425">
              <a:buFont typeface="Wingdings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o utvrđivanju kriterija za uključivanje učenika u projekt, </a:t>
            </a:r>
          </a:p>
          <a:p>
            <a:pPr marL="895350" indent="-352425">
              <a:buFont typeface="Wingdings" pitchFamily="2" charset="2"/>
              <a:buChar char="Ø"/>
            </a:pPr>
            <a:r>
              <a:rPr lang="hr-HR" dirty="0">
                <a:solidFill>
                  <a:srgbClr val="FFFF00"/>
                </a:solidFill>
              </a:rPr>
              <a:t>o broju učenika koji se uključuju u projekt po pojedinom kriteriju, </a:t>
            </a:r>
          </a:p>
          <a:p>
            <a:endParaRPr lang="hr-HR" dirty="0">
              <a:solidFill>
                <a:srgbClr val="FFFF00"/>
              </a:solidFill>
            </a:endParaRPr>
          </a:p>
          <a:p>
            <a:r>
              <a:rPr lang="hr-HR" dirty="0">
                <a:solidFill>
                  <a:srgbClr val="FFFF00"/>
                </a:solidFill>
              </a:rPr>
              <a:t>Dokazna dokumentacija za svakog učenika</a:t>
            </a:r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hr-HR" sz="3200" b="1" dirty="0">
                <a:solidFill>
                  <a:srgbClr val="C00000"/>
                </a:solidFill>
              </a:rPr>
              <a:t>PREHRANA UČENIKA</a:t>
            </a:r>
            <a:endParaRPr lang="hr-HR" sz="3200" dirty="0">
              <a:solidFill>
                <a:srgbClr val="C0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412776"/>
            <a:ext cx="5832648" cy="446449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hr-HR" dirty="0"/>
          </a:p>
          <a:p>
            <a:r>
              <a:rPr lang="hr-HR" sz="3400" dirty="0">
                <a:solidFill>
                  <a:srgbClr val="FFFF00"/>
                </a:solidFill>
              </a:rPr>
              <a:t>Podjela hrane u svakoj školi u sklopu organizirane redovne školske kuhinje, bez izdvajanja uključenih učenika</a:t>
            </a:r>
          </a:p>
          <a:p>
            <a:pPr>
              <a:buNone/>
            </a:pPr>
            <a:endParaRPr lang="hr-HR" sz="3400" dirty="0">
              <a:solidFill>
                <a:srgbClr val="FFFF00"/>
              </a:solidFill>
            </a:endParaRPr>
          </a:p>
          <a:p>
            <a:r>
              <a:rPr lang="hr-HR" sz="3400" dirty="0">
                <a:solidFill>
                  <a:srgbClr val="FFFF00"/>
                </a:solidFill>
              </a:rPr>
              <a:t>Pripremi obroka u skladu s Normativima za prehranu učenika u osnovnoj školi</a:t>
            </a:r>
          </a:p>
          <a:p>
            <a:pPr>
              <a:buNone/>
            </a:pPr>
            <a:endParaRPr lang="hr-HR" sz="3400" dirty="0">
              <a:solidFill>
                <a:srgbClr val="FFFF00"/>
              </a:solidFill>
            </a:endParaRPr>
          </a:p>
          <a:p>
            <a:r>
              <a:rPr lang="hr-HR" sz="3400" dirty="0">
                <a:solidFill>
                  <a:srgbClr val="FFFF00"/>
                </a:solidFill>
              </a:rPr>
              <a:t>Definirana cijena obroka – 5,47 kn</a:t>
            </a:r>
          </a:p>
          <a:p>
            <a:pPr>
              <a:buNone/>
            </a:pPr>
            <a:endParaRPr lang="hr-HR" sz="3400" dirty="0">
              <a:solidFill>
                <a:srgbClr val="FFFF00"/>
              </a:solidFill>
            </a:endParaRPr>
          </a:p>
          <a:p>
            <a:r>
              <a:rPr lang="hr-HR" sz="3400" dirty="0">
                <a:solidFill>
                  <a:srgbClr val="FFFF00"/>
                </a:solidFill>
              </a:rPr>
              <a:t>Praćenje evidencije prehrane učenika po danima – opravdan trošak za izostanak do 3 dana </a:t>
            </a:r>
          </a:p>
          <a:p>
            <a:endParaRPr lang="hr-HR" dirty="0"/>
          </a:p>
          <a:p>
            <a:endParaRPr lang="hr-HR" dirty="0"/>
          </a:p>
        </p:txBody>
      </p:sp>
      <p:pic>
        <p:nvPicPr>
          <p:cNvPr id="5" name="Picture 2" descr="C:\Users\VladimirSadek\Desktop\Svi u školi, svi pri stolu 5\Vidljivost\vidljivost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77272"/>
            <a:ext cx="3597593" cy="704374"/>
          </a:xfrm>
          <a:prstGeom prst="rect">
            <a:avLst/>
          </a:prstGeom>
          <a:noFill/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1033829D-62E8-4E97-8095-1521342DB0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92" t="7077" r="30892" b="35739"/>
          <a:stretch/>
        </p:blipFill>
        <p:spPr bwMode="auto">
          <a:xfrm>
            <a:off x="6081361" y="2348880"/>
            <a:ext cx="2780903" cy="23401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9" name="Grupa 8">
            <a:extLst>
              <a:ext uri="{FF2B5EF4-FFF2-40B4-BE49-F238E27FC236}">
                <a16:creationId xmlns:a16="http://schemas.microsoft.com/office/drawing/2014/main" id="{1CBB7428-5BC8-58BD-FCD2-E2813DD1F092}"/>
              </a:ext>
            </a:extLst>
          </p:cNvPr>
          <p:cNvGrpSpPr/>
          <p:nvPr/>
        </p:nvGrpSpPr>
        <p:grpSpPr>
          <a:xfrm>
            <a:off x="8502532" y="3316984"/>
            <a:ext cx="277200" cy="416880"/>
            <a:chOff x="8502532" y="3316984"/>
            <a:chExt cx="277200" cy="4168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6" name="Rukopis 5">
                  <a:extLst>
                    <a:ext uri="{FF2B5EF4-FFF2-40B4-BE49-F238E27FC236}">
                      <a16:creationId xmlns:a16="http://schemas.microsoft.com/office/drawing/2014/main" id="{93E61671-BD72-AB58-1FE9-23D4B673DF64}"/>
                    </a:ext>
                  </a:extLst>
                </p14:cNvPr>
                <p14:cNvContentPartPr/>
                <p14:nvPr/>
              </p14:nvContentPartPr>
              <p14:xfrm>
                <a:off x="8502532" y="3487624"/>
                <a:ext cx="142560" cy="145800"/>
              </p14:xfrm>
            </p:contentPart>
          </mc:Choice>
          <mc:Fallback>
            <p:pic>
              <p:nvPicPr>
                <p:cNvPr id="6" name="Rukopis 5">
                  <a:extLst>
                    <a:ext uri="{FF2B5EF4-FFF2-40B4-BE49-F238E27FC236}">
                      <a16:creationId xmlns:a16="http://schemas.microsoft.com/office/drawing/2014/main" id="{93E61671-BD72-AB58-1FE9-23D4B673DF6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493892" y="3478624"/>
                  <a:ext cx="160200" cy="16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7" name="Rukopis 6">
                  <a:extLst>
                    <a:ext uri="{FF2B5EF4-FFF2-40B4-BE49-F238E27FC236}">
                      <a16:creationId xmlns:a16="http://schemas.microsoft.com/office/drawing/2014/main" id="{05E15751-0737-905B-1BBA-533FC915F8C8}"/>
                    </a:ext>
                  </a:extLst>
                </p14:cNvPr>
                <p14:cNvContentPartPr/>
                <p14:nvPr/>
              </p14:nvContentPartPr>
              <p14:xfrm>
                <a:off x="8616292" y="3496984"/>
                <a:ext cx="18720" cy="63000"/>
              </p14:xfrm>
            </p:contentPart>
          </mc:Choice>
          <mc:Fallback>
            <p:pic>
              <p:nvPicPr>
                <p:cNvPr id="7" name="Rukopis 6">
                  <a:extLst>
                    <a:ext uri="{FF2B5EF4-FFF2-40B4-BE49-F238E27FC236}">
                      <a16:creationId xmlns:a16="http://schemas.microsoft.com/office/drawing/2014/main" id="{05E15751-0737-905B-1BBA-533FC915F8C8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607292" y="3487984"/>
                  <a:ext cx="36360" cy="8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8" name="Rukopis 7">
                  <a:extLst>
                    <a:ext uri="{FF2B5EF4-FFF2-40B4-BE49-F238E27FC236}">
                      <a16:creationId xmlns:a16="http://schemas.microsoft.com/office/drawing/2014/main" id="{5D13BFCF-D9E7-934D-0F62-1947415FFCCA}"/>
                    </a:ext>
                  </a:extLst>
                </p14:cNvPr>
                <p14:cNvContentPartPr/>
                <p14:nvPr/>
              </p14:nvContentPartPr>
              <p14:xfrm>
                <a:off x="8506852" y="3316984"/>
                <a:ext cx="272880" cy="416880"/>
              </p14:xfrm>
            </p:contentPart>
          </mc:Choice>
          <mc:Fallback>
            <p:pic>
              <p:nvPicPr>
                <p:cNvPr id="8" name="Rukopis 7">
                  <a:extLst>
                    <a:ext uri="{FF2B5EF4-FFF2-40B4-BE49-F238E27FC236}">
                      <a16:creationId xmlns:a16="http://schemas.microsoft.com/office/drawing/2014/main" id="{5D13BFCF-D9E7-934D-0F62-1947415FFCC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497852" y="3308344"/>
                  <a:ext cx="290520" cy="43452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vnica">
  <a:themeElements>
    <a:clrScheme name="Prilagođeno 2">
      <a:dk1>
        <a:srgbClr val="FFFF00"/>
      </a:dk1>
      <a:lt1>
        <a:sysClr val="window" lastClr="FFFFFF"/>
      </a:lt1>
      <a:dk2>
        <a:srgbClr val="C6D9F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E5B9B7"/>
      </a:folHlink>
    </a:clrScheme>
    <a:fontScheme name="Livnica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ivnic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1298</TotalTime>
  <Words>724</Words>
  <Application>Microsoft Office PowerPoint</Application>
  <PresentationFormat>Prikaz na zaslonu (4:3)</PresentationFormat>
  <Paragraphs>176</Paragraphs>
  <Slides>12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8" baseType="lpstr">
      <vt:lpstr>EUAlbertina</vt:lpstr>
      <vt:lpstr>Rockwell</vt:lpstr>
      <vt:lpstr>Times New Roman</vt:lpstr>
      <vt:lpstr>Wingdings</vt:lpstr>
      <vt:lpstr>Wingdings 2</vt:lpstr>
      <vt:lpstr>Livnica</vt:lpstr>
      <vt:lpstr>PowerPoint prezentacija</vt:lpstr>
      <vt:lpstr>O projektu</vt:lpstr>
      <vt:lpstr>O projektu</vt:lpstr>
      <vt:lpstr>O projektu</vt:lpstr>
      <vt:lpstr>ELEMENTI PROJEKTA</vt:lpstr>
      <vt:lpstr>CILJNA SKUPINA POZIVA</vt:lpstr>
      <vt:lpstr>Uključeni učenici po školama</vt:lpstr>
      <vt:lpstr>NAČIN UKLJUČIVANJA UČENIKA</vt:lpstr>
      <vt:lpstr>PREHRANA UČENIKA</vt:lpstr>
      <vt:lpstr> Obveze partnera  </vt:lpstr>
      <vt:lpstr>Obveze partnera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Windows korisnik</dc:creator>
  <cp:lastModifiedBy>Vladimir Šadek</cp:lastModifiedBy>
  <cp:revision>100</cp:revision>
  <dcterms:created xsi:type="dcterms:W3CDTF">2018-04-17T05:45:36Z</dcterms:created>
  <dcterms:modified xsi:type="dcterms:W3CDTF">2022-10-26T11:45:52Z</dcterms:modified>
</cp:coreProperties>
</file>